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mp4"/>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706" r:id="rId4"/>
  </p:sldMasterIdLst>
  <p:notesMasterIdLst>
    <p:notesMasterId r:id="rId54"/>
  </p:notesMasterIdLst>
  <p:handoutMasterIdLst>
    <p:handoutMasterId r:id="rId55"/>
  </p:handoutMasterIdLst>
  <p:sldIdLst>
    <p:sldId id="256" r:id="rId5"/>
    <p:sldId id="517" r:id="rId6"/>
    <p:sldId id="519" r:id="rId7"/>
    <p:sldId id="518" r:id="rId8"/>
    <p:sldId id="521" r:id="rId9"/>
    <p:sldId id="522" r:id="rId10"/>
    <p:sldId id="523" r:id="rId11"/>
    <p:sldId id="549" r:id="rId12"/>
    <p:sldId id="551" r:id="rId13"/>
    <p:sldId id="550" r:id="rId14"/>
    <p:sldId id="552" r:id="rId15"/>
    <p:sldId id="553" r:id="rId16"/>
    <p:sldId id="554" r:id="rId17"/>
    <p:sldId id="555" r:id="rId18"/>
    <p:sldId id="556" r:id="rId19"/>
    <p:sldId id="557" r:id="rId20"/>
    <p:sldId id="559" r:id="rId21"/>
    <p:sldId id="558" r:id="rId22"/>
    <p:sldId id="561" r:id="rId23"/>
    <p:sldId id="560" r:id="rId24"/>
    <p:sldId id="562" r:id="rId25"/>
    <p:sldId id="563" r:id="rId26"/>
    <p:sldId id="565" r:id="rId27"/>
    <p:sldId id="564" r:id="rId28"/>
    <p:sldId id="566" r:id="rId29"/>
    <p:sldId id="567" r:id="rId30"/>
    <p:sldId id="568" r:id="rId31"/>
    <p:sldId id="569" r:id="rId32"/>
    <p:sldId id="570" r:id="rId33"/>
    <p:sldId id="571" r:id="rId34"/>
    <p:sldId id="572" r:id="rId35"/>
    <p:sldId id="573" r:id="rId36"/>
    <p:sldId id="574" r:id="rId37"/>
    <p:sldId id="575" r:id="rId38"/>
    <p:sldId id="576" r:id="rId39"/>
    <p:sldId id="577" r:id="rId40"/>
    <p:sldId id="578" r:id="rId41"/>
    <p:sldId id="579" r:id="rId42"/>
    <p:sldId id="580" r:id="rId43"/>
    <p:sldId id="581" r:id="rId44"/>
    <p:sldId id="582" r:id="rId45"/>
    <p:sldId id="583" r:id="rId46"/>
    <p:sldId id="586" r:id="rId47"/>
    <p:sldId id="587" r:id="rId48"/>
    <p:sldId id="588" r:id="rId49"/>
    <p:sldId id="589" r:id="rId50"/>
    <p:sldId id="584" r:id="rId51"/>
    <p:sldId id="585" r:id="rId52"/>
    <p:sldId id="590" r:id="rId53"/>
  </p:sldIdLst>
  <p:sldSz cx="9144000" cy="6858000" type="screen4x3"/>
  <p:notesSz cx="9928225" cy="6797675"/>
  <p:custDataLst>
    <p:tags r:id="rId56"/>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phen Rafferty" initials="SR" lastIdx="10" clrIdx="0">
    <p:extLst>
      <p:ext uri="{19B8F6BF-5375-455C-9EA6-DF929625EA0E}">
        <p15:presenceInfo xmlns:p15="http://schemas.microsoft.com/office/powerpoint/2012/main" userId="a04426156b3b4a3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53939"/>
    <a:srgbClr val="F9B277"/>
    <a:srgbClr val="FFB3B3"/>
    <a:srgbClr val="FCD5B5"/>
    <a:srgbClr val="92D050"/>
    <a:srgbClr val="FF7575"/>
    <a:srgbClr val="D7E4BD"/>
    <a:srgbClr val="B21212"/>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382" autoAdjust="0"/>
    <p:restoredTop sz="94646" autoAdjust="0"/>
  </p:normalViewPr>
  <p:slideViewPr>
    <p:cSldViewPr>
      <p:cViewPr varScale="1">
        <p:scale>
          <a:sx n="74" d="100"/>
          <a:sy n="74" d="100"/>
        </p:scale>
        <p:origin x="1476" y="72"/>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handoutMaster" Target="handoutMasters/handoutMaster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tableStyles" Target="tableStyle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ags" Target="tags/tag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commentAuthors" Target="commentAuthor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02/08/2018</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8/2/2018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4955202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16719794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33683574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2260673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40747466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34211671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35330404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15948554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34375577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5924356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28252729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596223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31714492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31750725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470907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23191984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7551452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27039721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69430604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41174060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4597218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25084377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21692739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31</a:t>
            </a:fld>
            <a:endParaRPr lang="en-GB" dirty="0">
              <a:solidFill>
                <a:prstClr val="black"/>
              </a:solidFill>
            </a:endParaRPr>
          </a:p>
        </p:txBody>
      </p:sp>
    </p:spTree>
    <p:extLst>
      <p:ext uri="{BB962C8B-B14F-4D97-AF65-F5344CB8AC3E}">
        <p14:creationId xmlns:p14="http://schemas.microsoft.com/office/powerpoint/2010/main" val="103709243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32</a:t>
            </a:fld>
            <a:endParaRPr lang="en-GB" dirty="0">
              <a:solidFill>
                <a:prstClr val="black"/>
              </a:solidFill>
            </a:endParaRPr>
          </a:p>
        </p:txBody>
      </p:sp>
    </p:spTree>
    <p:extLst>
      <p:ext uri="{BB962C8B-B14F-4D97-AF65-F5344CB8AC3E}">
        <p14:creationId xmlns:p14="http://schemas.microsoft.com/office/powerpoint/2010/main" val="36982377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33</a:t>
            </a:fld>
            <a:endParaRPr lang="en-GB" dirty="0">
              <a:solidFill>
                <a:prstClr val="black"/>
              </a:solidFill>
            </a:endParaRPr>
          </a:p>
        </p:txBody>
      </p:sp>
    </p:spTree>
    <p:extLst>
      <p:ext uri="{BB962C8B-B14F-4D97-AF65-F5344CB8AC3E}">
        <p14:creationId xmlns:p14="http://schemas.microsoft.com/office/powerpoint/2010/main" val="141264850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34</a:t>
            </a:fld>
            <a:endParaRPr lang="en-GB" dirty="0">
              <a:solidFill>
                <a:prstClr val="black"/>
              </a:solidFill>
            </a:endParaRPr>
          </a:p>
        </p:txBody>
      </p:sp>
    </p:spTree>
    <p:extLst>
      <p:ext uri="{BB962C8B-B14F-4D97-AF65-F5344CB8AC3E}">
        <p14:creationId xmlns:p14="http://schemas.microsoft.com/office/powerpoint/2010/main" val="230634945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113896637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37532692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37</a:t>
            </a:fld>
            <a:endParaRPr lang="en-GB" dirty="0">
              <a:solidFill>
                <a:prstClr val="black"/>
              </a:solidFill>
            </a:endParaRPr>
          </a:p>
        </p:txBody>
      </p:sp>
    </p:spTree>
    <p:extLst>
      <p:ext uri="{BB962C8B-B14F-4D97-AF65-F5344CB8AC3E}">
        <p14:creationId xmlns:p14="http://schemas.microsoft.com/office/powerpoint/2010/main" val="334877915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38</a:t>
            </a:fld>
            <a:endParaRPr lang="en-GB" dirty="0">
              <a:solidFill>
                <a:prstClr val="black"/>
              </a:solidFill>
            </a:endParaRPr>
          </a:p>
        </p:txBody>
      </p:sp>
    </p:spTree>
    <p:extLst>
      <p:ext uri="{BB962C8B-B14F-4D97-AF65-F5344CB8AC3E}">
        <p14:creationId xmlns:p14="http://schemas.microsoft.com/office/powerpoint/2010/main" val="236303515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39</a:t>
            </a:fld>
            <a:endParaRPr lang="en-GB" dirty="0">
              <a:solidFill>
                <a:prstClr val="black"/>
              </a:solidFill>
            </a:endParaRPr>
          </a:p>
        </p:txBody>
      </p:sp>
    </p:spTree>
    <p:extLst>
      <p:ext uri="{BB962C8B-B14F-4D97-AF65-F5344CB8AC3E}">
        <p14:creationId xmlns:p14="http://schemas.microsoft.com/office/powerpoint/2010/main" val="38702501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229350403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40</a:t>
            </a:fld>
            <a:endParaRPr lang="en-GB" dirty="0">
              <a:solidFill>
                <a:prstClr val="black"/>
              </a:solidFill>
            </a:endParaRPr>
          </a:p>
        </p:txBody>
      </p:sp>
    </p:spTree>
    <p:extLst>
      <p:ext uri="{BB962C8B-B14F-4D97-AF65-F5344CB8AC3E}">
        <p14:creationId xmlns:p14="http://schemas.microsoft.com/office/powerpoint/2010/main" val="4977256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41</a:t>
            </a:fld>
            <a:endParaRPr lang="en-GB" dirty="0">
              <a:solidFill>
                <a:prstClr val="black"/>
              </a:solidFill>
            </a:endParaRPr>
          </a:p>
        </p:txBody>
      </p:sp>
    </p:spTree>
    <p:extLst>
      <p:ext uri="{BB962C8B-B14F-4D97-AF65-F5344CB8AC3E}">
        <p14:creationId xmlns:p14="http://schemas.microsoft.com/office/powerpoint/2010/main" val="332276078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42</a:t>
            </a:fld>
            <a:endParaRPr lang="en-GB" dirty="0">
              <a:solidFill>
                <a:prstClr val="black"/>
              </a:solidFill>
            </a:endParaRPr>
          </a:p>
        </p:txBody>
      </p:sp>
    </p:spTree>
    <p:extLst>
      <p:ext uri="{BB962C8B-B14F-4D97-AF65-F5344CB8AC3E}">
        <p14:creationId xmlns:p14="http://schemas.microsoft.com/office/powerpoint/2010/main" val="295489419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43</a:t>
            </a:fld>
            <a:endParaRPr lang="en-GB" dirty="0"/>
          </a:p>
        </p:txBody>
      </p:sp>
    </p:spTree>
    <p:extLst>
      <p:ext uri="{BB962C8B-B14F-4D97-AF65-F5344CB8AC3E}">
        <p14:creationId xmlns:p14="http://schemas.microsoft.com/office/powerpoint/2010/main" val="211459962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44</a:t>
            </a:fld>
            <a:endParaRPr lang="en-GB" dirty="0"/>
          </a:p>
        </p:txBody>
      </p:sp>
    </p:spTree>
    <p:extLst>
      <p:ext uri="{BB962C8B-B14F-4D97-AF65-F5344CB8AC3E}">
        <p14:creationId xmlns:p14="http://schemas.microsoft.com/office/powerpoint/2010/main" val="415448484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45</a:t>
            </a:fld>
            <a:endParaRPr lang="en-GB" dirty="0"/>
          </a:p>
        </p:txBody>
      </p:sp>
    </p:spTree>
    <p:extLst>
      <p:ext uri="{BB962C8B-B14F-4D97-AF65-F5344CB8AC3E}">
        <p14:creationId xmlns:p14="http://schemas.microsoft.com/office/powerpoint/2010/main" val="143743431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46</a:t>
            </a:fld>
            <a:endParaRPr lang="en-GB" dirty="0"/>
          </a:p>
        </p:txBody>
      </p:sp>
    </p:spTree>
    <p:extLst>
      <p:ext uri="{BB962C8B-B14F-4D97-AF65-F5344CB8AC3E}">
        <p14:creationId xmlns:p14="http://schemas.microsoft.com/office/powerpoint/2010/main" val="25542326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47</a:t>
            </a:fld>
            <a:endParaRPr lang="en-GB" dirty="0">
              <a:solidFill>
                <a:prstClr val="black"/>
              </a:solidFill>
            </a:endParaRPr>
          </a:p>
        </p:txBody>
      </p:sp>
    </p:spTree>
    <p:extLst>
      <p:ext uri="{BB962C8B-B14F-4D97-AF65-F5344CB8AC3E}">
        <p14:creationId xmlns:p14="http://schemas.microsoft.com/office/powerpoint/2010/main" val="81992130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48</a:t>
            </a:fld>
            <a:endParaRPr lang="en-GB" dirty="0">
              <a:solidFill>
                <a:prstClr val="black"/>
              </a:solidFill>
            </a:endParaRPr>
          </a:p>
        </p:txBody>
      </p:sp>
    </p:spTree>
    <p:extLst>
      <p:ext uri="{BB962C8B-B14F-4D97-AF65-F5344CB8AC3E}">
        <p14:creationId xmlns:p14="http://schemas.microsoft.com/office/powerpoint/2010/main" val="213723687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49</a:t>
            </a:fld>
            <a:endParaRPr lang="en-GB" dirty="0"/>
          </a:p>
        </p:txBody>
      </p:sp>
    </p:spTree>
    <p:extLst>
      <p:ext uri="{BB962C8B-B14F-4D97-AF65-F5344CB8AC3E}">
        <p14:creationId xmlns:p14="http://schemas.microsoft.com/office/powerpoint/2010/main" val="25090063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31087982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12818628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42072919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23657889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3329034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31.xml"/><Relationship Id="rId7" Type="http://schemas.openxmlformats.org/officeDocument/2006/relationships/image" Target="../media/image2.jpeg"/><Relationship Id="rId2"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19.xml"/><Relationship Id="rId5" Type="http://schemas.openxmlformats.org/officeDocument/2006/relationships/slide" Target="../slides/slide28.xml"/><Relationship Id="rId4" Type="http://schemas.openxmlformats.org/officeDocument/2006/relationships/slide" Target="../slides/slide2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35495" y="44624"/>
            <a:ext cx="7736961" cy="615053"/>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4" name="Round Same Side Corner Rectangle 3">
            <a:hlinkClick r:id="rId2" action="ppaction://hlinksldjump"/>
          </p:cNvPr>
          <p:cNvSpPr/>
          <p:nvPr/>
        </p:nvSpPr>
        <p:spPr>
          <a:xfrm>
            <a:off x="1067771" y="659677"/>
            <a:ext cx="1554316"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14.1 – Working Capital</a:t>
            </a:r>
            <a:endParaRPr lang="en-GB" sz="1100" b="1" dirty="0">
              <a:latin typeface="Arial" panose="020B0604020202020204" pitchFamily="34" charset="0"/>
              <a:cs typeface="Arial" panose="020B0604020202020204" pitchFamily="34" charset="0"/>
            </a:endParaRPr>
          </a:p>
        </p:txBody>
      </p:sp>
      <p:sp>
        <p:nvSpPr>
          <p:cNvPr id="5" name="Round Same Side Corner Rectangle 4">
            <a:hlinkClick r:id="rId3" action="ppaction://hlinksldjump"/>
          </p:cNvPr>
          <p:cNvSpPr/>
          <p:nvPr/>
        </p:nvSpPr>
        <p:spPr>
          <a:xfrm>
            <a:off x="202158" y="659677"/>
            <a:ext cx="823911" cy="357190"/>
          </a:xfrm>
          <a:prstGeom prst="round2SameRect">
            <a:avLst/>
          </a:prstGeom>
          <a:effectLst/>
        </p:spPr>
        <p:style>
          <a:lnRef idx="0">
            <a:schemeClr val="accent1"/>
          </a:lnRef>
          <a:fillRef idx="3">
            <a:schemeClr val="accent1"/>
          </a:fillRef>
          <a:effectRef idx="3">
            <a:schemeClr val="accent1"/>
          </a:effectRef>
          <a:fontRef idx="minor">
            <a:schemeClr val="lt1"/>
          </a:fontRef>
        </p:style>
        <p:txBody>
          <a:bodyPr lIns="45720" rIns="45720" rtlCol="0" anchor="ctr"/>
          <a:lstStyle/>
          <a:p>
            <a:pPr algn="ctr"/>
            <a:r>
              <a:rPr lang="en-GB" sz="1100" b="1" dirty="0" smtClean="0">
                <a:latin typeface="Arial" panose="020B0604020202020204" pitchFamily="34" charset="0"/>
                <a:cs typeface="Arial" panose="020B0604020202020204" pitchFamily="34" charset="0"/>
              </a:rPr>
              <a:t>Questions</a:t>
            </a:r>
            <a:endParaRPr lang="en-GB" sz="1100" b="1" dirty="0">
              <a:latin typeface="Arial" panose="020B0604020202020204" pitchFamily="34" charset="0"/>
              <a:cs typeface="Arial" panose="020B0604020202020204" pitchFamily="34" charset="0"/>
            </a:endParaRPr>
          </a:p>
        </p:txBody>
      </p:sp>
      <p:sp>
        <p:nvSpPr>
          <p:cNvPr id="7" name="Round Same Side Corner Rectangle 6">
            <a:hlinkClick r:id="rId4" action="ppaction://hlinksldjump"/>
          </p:cNvPr>
          <p:cNvSpPr/>
          <p:nvPr/>
        </p:nvSpPr>
        <p:spPr>
          <a:xfrm>
            <a:off x="4665073" y="659677"/>
            <a:ext cx="873337"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14.3 – Loans</a:t>
            </a:r>
            <a:endParaRPr lang="en-GB" sz="1100" b="1" dirty="0">
              <a:latin typeface="Arial" panose="020B0604020202020204" pitchFamily="34" charset="0"/>
              <a:cs typeface="Arial" panose="020B0604020202020204" pitchFamily="34" charset="0"/>
            </a:endParaRPr>
          </a:p>
        </p:txBody>
      </p:sp>
      <p:sp>
        <p:nvSpPr>
          <p:cNvPr id="10" name="Round Same Side Corner Rectangle 9">
            <a:hlinkClick r:id="rId5" action="ppaction://hlinksldjump"/>
          </p:cNvPr>
          <p:cNvSpPr/>
          <p:nvPr userDrawn="1"/>
        </p:nvSpPr>
        <p:spPr>
          <a:xfrm>
            <a:off x="5580112" y="659677"/>
            <a:ext cx="1464771"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14.4 - Levels of Stock</a:t>
            </a:r>
            <a:endParaRPr lang="en-GB" sz="1100" b="1" dirty="0">
              <a:latin typeface="Arial" panose="020B0604020202020204" pitchFamily="34" charset="0"/>
              <a:cs typeface="Arial" panose="020B0604020202020204" pitchFamily="34" charset="0"/>
            </a:endParaRPr>
          </a:p>
        </p:txBody>
      </p:sp>
      <p:sp>
        <p:nvSpPr>
          <p:cNvPr id="11" name="Round Same Side Corner Rectangle 10">
            <a:hlinkClick r:id="rId6" action="ppaction://hlinksldjump"/>
          </p:cNvPr>
          <p:cNvSpPr/>
          <p:nvPr userDrawn="1"/>
        </p:nvSpPr>
        <p:spPr>
          <a:xfrm>
            <a:off x="2663789" y="659677"/>
            <a:ext cx="1959582"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14.2 – Contingency Planning</a:t>
            </a:r>
            <a:endParaRPr lang="en-GB" sz="11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77105" y="1016867"/>
            <a:ext cx="8787383" cy="5724501"/>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pic>
        <p:nvPicPr>
          <p:cNvPr id="12" name="Picture 11"/>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8172400" y="44624"/>
            <a:ext cx="936104" cy="899050"/>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4.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3.jpeg"/><Relationship Id="rId5" Type="http://schemas.openxmlformats.org/officeDocument/2006/relationships/hyperlink" Target="Resources/Chapter%2002/14.2%20-%20Factoring.mp4" TargetMode="External"/><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6.jpeg"/></Relationships>
</file>

<file path=ppt/slides/_rels/slide2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18.jpg"/><Relationship Id="rId5" Type="http://schemas.openxmlformats.org/officeDocument/2006/relationships/image" Target="../media/image17.jpeg"/><Relationship Id="rId4" Type="http://schemas.openxmlformats.org/officeDocument/2006/relationships/image" Target="../media/image16.jpeg"/></Relationships>
</file>

<file path=ppt/slides/_rels/slide2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18.jpg"/><Relationship Id="rId5" Type="http://schemas.openxmlformats.org/officeDocument/2006/relationships/image" Target="../media/image17.jpeg"/><Relationship Id="rId4" Type="http://schemas.openxmlformats.org/officeDocument/2006/relationships/image" Target="../media/image16.jpeg"/></Relationships>
</file>

<file path=ppt/slides/_rels/slide2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18.jpg"/><Relationship Id="rId5" Type="http://schemas.openxmlformats.org/officeDocument/2006/relationships/image" Target="../media/image17.jpeg"/><Relationship Id="rId4" Type="http://schemas.openxmlformats.org/officeDocument/2006/relationships/image" Target="../media/image16.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png"/></Relationships>
</file>

<file path=ppt/slides/_rels/slide31.xml.rels><?xml version="1.0" encoding="UTF-8" standalone="yes"?>
<Relationships xmlns="http://schemas.openxmlformats.org/package/2006/relationships"><Relationship Id="rId3" Type="http://schemas.openxmlformats.org/officeDocument/2006/relationships/hyperlink" Target="Resources/Chapter%2002/14%20-%20Exam%20Questions.docx"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Resources/Chapter%2002/14%20-%20Exam%20Questions.docx" TargetMode="External"/><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hyperlink" Target="Resources/Chapter%2002/14%20-%20Exam%20Questions.docx" TargetMode="External"/><Relationship Id="rId4" Type="http://schemas.openxmlformats.org/officeDocument/2006/relationships/image" Target="../media/image24.jpeg"/></Relationships>
</file>

<file path=ppt/slides/_rels/slide34.xml.rels><?xml version="1.0" encoding="UTF-8" standalone="yes"?>
<Relationships xmlns="http://schemas.openxmlformats.org/package/2006/relationships"><Relationship Id="rId3" Type="http://schemas.openxmlformats.org/officeDocument/2006/relationships/hyperlink" Target="Resources/Chapter%2002/14%20-%20Exam%20Questions.docx" TargetMode="External"/><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Resources/Chapter%2002/14%20-%20Exam%20Questions.docx" TargetMode="External"/><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Resources/Chapter%2002/14%20-%20Exam%20Questions.docx" TargetMode="External"/><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hyperlink" Target="Resources/Chapter%2002/14%20-%20Exam%20Questions.docx" TargetMode="External"/></Relationships>
</file>

<file path=ppt/slides/_rels/slide38.xml.rels><?xml version="1.0" encoding="UTF-8" standalone="yes"?>
<Relationships xmlns="http://schemas.openxmlformats.org/package/2006/relationships"><Relationship Id="rId3" Type="http://schemas.openxmlformats.org/officeDocument/2006/relationships/hyperlink" Target="Resources/Chapter%2002/14%20-%20Exam%20Questions.docx" TargetMode="External"/><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hyperlink" Target="Resources/Chapter%2002/14%20-%20Exam%20Questions.docx" TargetMode="External"/><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6.jpeg"/><Relationship Id="rId7" Type="http://schemas.openxmlformats.org/officeDocument/2006/relationships/hyperlink" Target="Resources/Chapter%2002/14%20-%20Exam%20Questions.docx" TargetMode="External"/><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41.xml.rels><?xml version="1.0" encoding="UTF-8" standalone="yes"?>
<Relationships xmlns="http://schemas.openxmlformats.org/package/2006/relationships"><Relationship Id="rId3" Type="http://schemas.openxmlformats.org/officeDocument/2006/relationships/hyperlink" Target="Resources/Chapter%2002/14%20-%20Exam%20Questions.docx" TargetMode="External"/><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Resources/Chapter%2002/14%20-%20Exam%20Questions.docx" TargetMode="External"/><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hyperlink" Target="Resources/Chapter%2002/14%20-%20Exam%20Questions.docx"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hyperlink" Target="Resources/Chapter%2002/14%20-%20Exam%20Questions.docx"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hyperlink" Target="Resources/Chapter%2002/14%20-%20Exam%20Questions.docx"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hyperlink" Target="Resources/Chapter%2002/14%20-%20Exam%20Questions.docx" TargetMode="External"/></Relationships>
</file>

<file path=ppt/slides/_rels/slide47.xml.rels><?xml version="1.0" encoding="UTF-8" standalone="yes"?>
<Relationships xmlns="http://schemas.openxmlformats.org/package/2006/relationships"><Relationship Id="rId3" Type="http://schemas.openxmlformats.org/officeDocument/2006/relationships/hyperlink" Target="Resources/Chapter%2002/14%20-%20Exam%20Questions.docx" TargetMode="External"/><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Resources/Chapter%2002/14%20-%20Exam%20Questions.docx" TargetMode="External"/><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hyperlink" Target="Resources/Chapter%2002/14%20-%20Exam%20Questions.docx" TargetMode="External"/><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7504" y="5085184"/>
            <a:ext cx="8928992"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spcAft>
                <a:spcPts val="400"/>
              </a:spcAft>
            </a:pPr>
            <a:r>
              <a:rPr lang="en-GB" sz="5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2 – </a:t>
            </a:r>
            <a:r>
              <a:rPr lang="en-IE" sz="5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Managing the Business</a:t>
            </a:r>
          </a:p>
          <a:p>
            <a:pPr>
              <a:spcAft>
                <a:spcPts val="400"/>
              </a:spcAft>
            </a:pPr>
            <a:r>
              <a:rPr lang="en-GB"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Chapter </a:t>
            </a:r>
            <a:r>
              <a:rPr lang="en-GB"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14 </a:t>
            </a:r>
            <a:r>
              <a:rPr lang="en-GB"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GB"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Managing Working Capital</a:t>
            </a:r>
            <a:endParaRPr lang="en-GB" sz="5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0" name="Rectangle 9"/>
          <p:cNvSpPr/>
          <p:nvPr/>
        </p:nvSpPr>
        <p:spPr>
          <a:xfrm>
            <a:off x="179512" y="141600"/>
            <a:ext cx="8841953"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sp>
        <p:nvSpPr>
          <p:cNvPr id="11" name="TextBox 10"/>
          <p:cNvSpPr txBox="1"/>
          <p:nvPr/>
        </p:nvSpPr>
        <p:spPr>
          <a:xfrm>
            <a:off x="2267744" y="188640"/>
            <a:ext cx="6696744" cy="1631216"/>
          </a:xfrm>
          <a:prstGeom prst="rect">
            <a:avLst/>
          </a:prstGeom>
          <a:noFill/>
        </p:spPr>
        <p:txBody>
          <a:bodyPr wrap="square" rtlCol="0">
            <a:spAutoFit/>
          </a:bodyPr>
          <a:lstStyle/>
          <a:p>
            <a:pPr algn="r"/>
            <a:r>
              <a:rPr lang="en-GB" sz="3200" b="1" dirty="0" smtClean="0">
                <a:solidFill>
                  <a:schemeClr val="tx1">
                    <a:lumMod val="50000"/>
                    <a:lumOff val="50000"/>
                  </a:schemeClr>
                </a:solidFill>
              </a:rPr>
              <a:t>AS Business </a:t>
            </a:r>
            <a:r>
              <a:rPr lang="en-GB" sz="3200" b="1" dirty="0" err="1" smtClean="0">
                <a:solidFill>
                  <a:schemeClr val="tx1">
                    <a:lumMod val="50000"/>
                    <a:lumOff val="50000"/>
                  </a:schemeClr>
                </a:solidFill>
              </a:rPr>
              <a:t>EdExcel</a:t>
            </a:r>
            <a:endParaRPr lang="en-GB" sz="3200" b="1" dirty="0" smtClean="0">
              <a:solidFill>
                <a:schemeClr val="tx1">
                  <a:lumMod val="50000"/>
                  <a:lumOff val="50000"/>
                </a:schemeClr>
              </a:solidFill>
            </a:endParaRPr>
          </a:p>
          <a:p>
            <a:pPr algn="r"/>
            <a:r>
              <a:rPr lang="en-GB" sz="3200" b="1" dirty="0" smtClean="0">
                <a:solidFill>
                  <a:schemeClr val="tx1">
                    <a:lumMod val="50000"/>
                    <a:lumOff val="50000"/>
                  </a:schemeClr>
                </a:solidFill>
              </a:rPr>
              <a:t>2018-20</a:t>
            </a:r>
            <a:endParaRPr lang="en-GB" sz="3600" b="1" dirty="0" smtClean="0">
              <a:solidFill>
                <a:schemeClr val="tx1">
                  <a:lumMod val="50000"/>
                  <a:lumOff val="50000"/>
                </a:schemeClr>
              </a:solidFill>
            </a:endParaRPr>
          </a:p>
          <a:p>
            <a:pPr algn="r"/>
            <a:r>
              <a:rPr lang="en-GB" sz="3600" b="1" dirty="0" smtClean="0">
                <a:solidFill>
                  <a:schemeClr val="tx1">
                    <a:lumMod val="50000"/>
                    <a:lumOff val="50000"/>
                  </a:schemeClr>
                </a:solidFill>
              </a:rPr>
              <a:t>Year 12</a:t>
            </a:r>
            <a:endParaRPr lang="en-GB" sz="3600" b="1" dirty="0">
              <a:solidFill>
                <a:schemeClr val="tx1">
                  <a:lumMod val="50000"/>
                  <a:lumOff val="50000"/>
                </a:schemeClr>
              </a:solidFill>
            </a:endParaRPr>
          </a:p>
        </p:txBody>
      </p:sp>
      <p:pic>
        <p:nvPicPr>
          <p:cNvPr id="12" name="Picture 2" descr="https://clbusiness.files.wordpress.com/2013/03/cropped-lightbulb_business1.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851920" y="1921358"/>
            <a:ext cx="5160301" cy="325098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1520" y="188641"/>
            <a:ext cx="1698446" cy="1631216"/>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68952" cy="3714863"/>
          </a:xfrm>
          <a:prstGeom prst="rect">
            <a:avLst/>
          </a:prstGeom>
        </p:spPr>
        <p:txBody>
          <a:bodyPr wrap="square">
            <a:spAutoFit/>
          </a:bodyPr>
          <a:lstStyle/>
          <a:p>
            <a:pPr marL="360363" indent="-360363">
              <a:buClr>
                <a:schemeClr val="accent6">
                  <a:lumMod val="50000"/>
                </a:schemeClr>
              </a:buClr>
              <a:buFont typeface="Wingdings 3" panose="05040102010807070707" pitchFamily="18" charset="2"/>
              <a:buChar char=""/>
            </a:pPr>
            <a:r>
              <a:rPr lang="en-US" sz="2140" dirty="0"/>
              <a:t>Working capital is the money a business needs to pay its short term expenses. These include</a:t>
            </a:r>
            <a:r>
              <a:rPr lang="en-US" sz="2140" dirty="0" smtClean="0"/>
              <a:t>:</a:t>
            </a:r>
          </a:p>
          <a:p>
            <a:pPr marL="627063" indent="-271463">
              <a:buClr>
                <a:schemeClr val="accent6">
                  <a:lumMod val="50000"/>
                </a:schemeClr>
              </a:buClr>
              <a:buFont typeface="Arial" panose="020B0604020202020204" pitchFamily="34" charset="0"/>
              <a:buChar char="•"/>
            </a:pPr>
            <a:r>
              <a:rPr lang="en-US" sz="2140" dirty="0" smtClean="0"/>
              <a:t>expenditure </a:t>
            </a:r>
            <a:r>
              <a:rPr lang="en-US" sz="2140" dirty="0"/>
              <a:t>like Pete's </a:t>
            </a:r>
            <a:r>
              <a:rPr lang="en-US" sz="2140" dirty="0" smtClean="0"/>
              <a:t>training</a:t>
            </a:r>
          </a:p>
          <a:p>
            <a:pPr marL="627063" indent="-271463">
              <a:buClr>
                <a:schemeClr val="accent6">
                  <a:lumMod val="50000"/>
                </a:schemeClr>
              </a:buClr>
              <a:buFont typeface="Arial" panose="020B0604020202020204" pitchFamily="34" charset="0"/>
              <a:buChar char="•"/>
            </a:pPr>
            <a:r>
              <a:rPr lang="en-US" sz="2140" dirty="0" smtClean="0"/>
              <a:t>any </a:t>
            </a:r>
            <a:r>
              <a:rPr lang="en-US" sz="2140" dirty="0"/>
              <a:t>raw materials or stocks of inputs</a:t>
            </a:r>
          </a:p>
          <a:p>
            <a:pPr marL="627063" indent="-271463">
              <a:buClr>
                <a:schemeClr val="accent6">
                  <a:lumMod val="50000"/>
                </a:schemeClr>
              </a:buClr>
              <a:buFont typeface="Arial" panose="020B0604020202020204" pitchFamily="34" charset="0"/>
              <a:buChar char="•"/>
            </a:pPr>
            <a:r>
              <a:rPr lang="en-US" sz="2140" dirty="0" smtClean="0"/>
              <a:t>bills</a:t>
            </a:r>
            <a:r>
              <a:rPr lang="en-US" sz="2140" dirty="0"/>
              <a:t>, e.g. for electricity or petrol</a:t>
            </a:r>
          </a:p>
          <a:p>
            <a:pPr marL="627063" indent="-271463">
              <a:buClr>
                <a:schemeClr val="accent6">
                  <a:lumMod val="50000"/>
                </a:schemeClr>
              </a:buClr>
              <a:buFont typeface="Arial" panose="020B0604020202020204" pitchFamily="34" charset="0"/>
              <a:buChar char="•"/>
            </a:pPr>
            <a:r>
              <a:rPr lang="en-US" sz="2140" dirty="0" smtClean="0"/>
              <a:t>wages</a:t>
            </a:r>
            <a:r>
              <a:rPr lang="en-US" sz="2140" dirty="0"/>
              <a:t>, e.g. enough for Pete to live on.</a:t>
            </a:r>
          </a:p>
          <a:p>
            <a:pPr marL="360363" indent="-360363">
              <a:buClr>
                <a:schemeClr val="accent6">
                  <a:lumMod val="50000"/>
                </a:schemeClr>
              </a:buClr>
              <a:buFont typeface="Wingdings 3" panose="05040102010807070707" pitchFamily="18" charset="2"/>
              <a:buChar char=""/>
            </a:pPr>
            <a:r>
              <a:rPr lang="en-US" sz="2140" dirty="0"/>
              <a:t>All businesses need working capital. You can see how much working capital a business has by looking at the balance sheet. Working capital is more or less covered by three items, stock (i.e. stocks of inputs or output), debtors (i.e. money owed to the business) and cash in the bank. (There is an example on </a:t>
            </a:r>
            <a:r>
              <a:rPr lang="en-US" sz="2140" dirty="0" smtClean="0"/>
              <a:t>slide 14)</a:t>
            </a:r>
            <a:endParaRPr lang="en-US" sz="2140" dirty="0"/>
          </a:p>
        </p:txBody>
      </p:sp>
      <p:sp>
        <p:nvSpPr>
          <p:cNvPr id="6" name="Title 1"/>
          <p:cNvSpPr>
            <a:spLocks noGrp="1"/>
          </p:cNvSpPr>
          <p:nvPr>
            <p:ph type="title"/>
          </p:nvPr>
        </p:nvSpPr>
        <p:spPr>
          <a:xfrm>
            <a:off x="35496" y="72008"/>
            <a:ext cx="7704856" cy="548680"/>
          </a:xfrm>
        </p:spPr>
        <p:txBody>
          <a:bodyPr>
            <a:noAutofit/>
          </a:bodyPr>
          <a:lstStyle/>
          <a:p>
            <a:r>
              <a:rPr lang="en-GB" sz="3800" dirty="0" smtClean="0"/>
              <a:t>14.1 </a:t>
            </a:r>
            <a:r>
              <a:rPr lang="en-GB" sz="3800" dirty="0"/>
              <a:t>– </a:t>
            </a:r>
            <a:r>
              <a:rPr lang="en-GB" sz="3800" dirty="0" smtClean="0"/>
              <a:t>Cash Flow and Working Capital</a:t>
            </a:r>
            <a:endParaRPr lang="en-GB" sz="3800" dirty="0"/>
          </a:p>
        </p:txBody>
      </p:sp>
      <p:sp>
        <p:nvSpPr>
          <p:cNvPr id="5" name="Round Same Side Corner Rectangle 4">
            <a:hlinkClick r:id="" action="ppaction://noaction"/>
          </p:cNvPr>
          <p:cNvSpPr/>
          <p:nvPr/>
        </p:nvSpPr>
        <p:spPr>
          <a:xfrm>
            <a:off x="7092280" y="661070"/>
            <a:ext cx="648072"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72</a:t>
            </a:r>
            <a:endParaRPr lang="en-GB" sz="1100" b="1" dirty="0">
              <a:latin typeface="Arial" panose="020B0604020202020204" pitchFamily="34" charset="0"/>
              <a:cs typeface="Arial" panose="020B0604020202020204" pitchFamily="34" charset="0"/>
            </a:endParaRPr>
          </a:p>
        </p:txBody>
      </p:sp>
      <p:sp>
        <p:nvSpPr>
          <p:cNvPr id="4" name="Rectangle 3"/>
          <p:cNvSpPr/>
          <p:nvPr/>
        </p:nvSpPr>
        <p:spPr>
          <a:xfrm>
            <a:off x="323528" y="4966136"/>
            <a:ext cx="8496944" cy="1654299"/>
          </a:xfrm>
          <a:prstGeom prst="rect">
            <a:avLst/>
          </a:prstGeom>
          <a:solidFill>
            <a:schemeClr val="accent6">
              <a:lumMod val="60000"/>
              <a:lumOff val="40000"/>
            </a:schemeClr>
          </a:solidFill>
          <a:ln w="57150">
            <a:solidFill>
              <a:srgbClr val="002060"/>
            </a:solidFill>
          </a:ln>
        </p:spPr>
        <p:txBody>
          <a:bodyPr wrap="square">
            <a:spAutoFit/>
          </a:bodyPr>
          <a:lstStyle/>
          <a:p>
            <a:pPr marR="203200" algn="just">
              <a:spcBef>
                <a:spcPts val="900"/>
              </a:spcBef>
              <a:spcAft>
                <a:spcPts val="600"/>
              </a:spcAft>
            </a:pPr>
            <a:r>
              <a:rPr lang="en-US" sz="1930" b="1" dirty="0">
                <a:solidFill>
                  <a:srgbClr val="000000"/>
                </a:solidFill>
                <a:latin typeface="Arial" panose="020B0604020202020204" pitchFamily="34" charset="0"/>
                <a:ea typeface="Segoe UI" panose="020B0502040204020203" pitchFamily="34" charset="0"/>
                <a:cs typeface="Arial" panose="020B0604020202020204" pitchFamily="34" charset="0"/>
              </a:rPr>
              <a:t>Working capital </a:t>
            </a:r>
            <a:r>
              <a:rPr lang="en-US" sz="1930" dirty="0">
                <a:solidFill>
                  <a:srgbClr val="000000"/>
                </a:solidFill>
                <a:latin typeface="Arial" panose="020B0604020202020204" pitchFamily="34" charset="0"/>
                <a:ea typeface="Segoe UI" panose="020B0502040204020203" pitchFamily="34" charset="0"/>
                <a:cs typeface="Arial" panose="020B0604020202020204" pitchFamily="34" charset="0"/>
              </a:rPr>
              <a:t>is the money needed to keep going in the time gap between paying out cash for all the input costs incurred during production and the time when sales revenue comes in from the customers.</a:t>
            </a:r>
            <a:endParaRPr lang="en-GB" sz="1930" dirty="0">
              <a:latin typeface="Arial" panose="020B0604020202020204" pitchFamily="34" charset="0"/>
              <a:ea typeface="Segoe UI" panose="020B0502040204020203" pitchFamily="34" charset="0"/>
              <a:cs typeface="Arial" panose="020B0604020202020204" pitchFamily="34" charset="0"/>
            </a:endParaRPr>
          </a:p>
          <a:p>
            <a:pPr>
              <a:spcAft>
                <a:spcPts val="600"/>
              </a:spcAft>
            </a:pPr>
            <a:r>
              <a:rPr lang="en-US" sz="1930" b="1" dirty="0">
                <a:solidFill>
                  <a:srgbClr val="000000"/>
                </a:solidFill>
                <a:latin typeface="Arial" panose="020B0604020202020204" pitchFamily="34" charset="0"/>
                <a:ea typeface="Segoe UI" panose="020B0502040204020203" pitchFamily="34" charset="0"/>
                <a:cs typeface="Arial" panose="020B0604020202020204" pitchFamily="34" charset="0"/>
              </a:rPr>
              <a:t>Balance sheet: </a:t>
            </a:r>
            <a:r>
              <a:rPr lang="en-US" sz="1930" dirty="0">
                <a:solidFill>
                  <a:srgbClr val="000000"/>
                </a:solidFill>
                <a:latin typeface="Arial" panose="020B0604020202020204" pitchFamily="34" charset="0"/>
                <a:cs typeface="Arial" panose="020B0604020202020204" pitchFamily="34" charset="0"/>
              </a:rPr>
              <a:t>a statement of the firm's assets and liabilities. Assets add to the value of the business. Liabilities are loans that may have to be repaid.</a:t>
            </a:r>
            <a:endParaRPr lang="en-GB" sz="193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27391808"/>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192688" cy="5484578"/>
          </a:xfrm>
          <a:prstGeom prst="rect">
            <a:avLst/>
          </a:prstGeom>
        </p:spPr>
        <p:txBody>
          <a:bodyPr wrap="square">
            <a:spAutoFit/>
          </a:bodyPr>
          <a:lstStyle/>
          <a:p>
            <a:pPr marL="360363" indent="-360363">
              <a:buClr>
                <a:schemeClr val="accent6">
                  <a:lumMod val="50000"/>
                </a:schemeClr>
              </a:buClr>
              <a:buFont typeface="Wingdings 3" panose="05040102010807070707" pitchFamily="18" charset="2"/>
              <a:buChar char=""/>
            </a:pPr>
            <a:r>
              <a:rPr lang="en-US" sz="2190" dirty="0"/>
              <a:t>The amount of working capital held by a business will vary depending on:</a:t>
            </a:r>
          </a:p>
          <a:p>
            <a:pPr marL="711200" indent="-360363">
              <a:buClr>
                <a:schemeClr val="accent6">
                  <a:lumMod val="50000"/>
                </a:schemeClr>
              </a:buClr>
              <a:buFont typeface="Arial" panose="020B0604020202020204" pitchFamily="34" charset="0"/>
              <a:buChar char="•"/>
            </a:pPr>
            <a:r>
              <a:rPr lang="en-US" sz="2190" dirty="0" smtClean="0"/>
              <a:t>the </a:t>
            </a:r>
            <a:r>
              <a:rPr lang="en-US" sz="2190" dirty="0"/>
              <a:t>type of business</a:t>
            </a:r>
          </a:p>
          <a:p>
            <a:pPr marL="711200" indent="-360363">
              <a:buClr>
                <a:schemeClr val="accent6">
                  <a:lumMod val="50000"/>
                </a:schemeClr>
              </a:buClr>
              <a:buFont typeface="Arial" panose="020B0604020202020204" pitchFamily="34" charset="0"/>
              <a:buChar char="•"/>
            </a:pPr>
            <a:r>
              <a:rPr lang="en-US" sz="2190" dirty="0" smtClean="0"/>
              <a:t>the </a:t>
            </a:r>
            <a:r>
              <a:rPr lang="en-US" sz="2190" dirty="0"/>
              <a:t>credit terms a business may be able to negotiate from suppliers</a:t>
            </a:r>
          </a:p>
          <a:p>
            <a:pPr marL="711200" indent="-360363">
              <a:buClr>
                <a:schemeClr val="accent6">
                  <a:lumMod val="50000"/>
                </a:schemeClr>
              </a:buClr>
              <a:buFont typeface="Arial" panose="020B0604020202020204" pitchFamily="34" charset="0"/>
              <a:buChar char="•"/>
            </a:pPr>
            <a:r>
              <a:rPr lang="en-US" sz="2190" dirty="0" smtClean="0"/>
              <a:t>the </a:t>
            </a:r>
            <a:r>
              <a:rPr lang="en-US" sz="2190" dirty="0"/>
              <a:t>credit it extends to customers.</a:t>
            </a:r>
          </a:p>
          <a:p>
            <a:pPr marL="360363" indent="-360363">
              <a:buClr>
                <a:schemeClr val="accent6">
                  <a:lumMod val="50000"/>
                </a:schemeClr>
              </a:buClr>
              <a:buFont typeface="Wingdings 3" panose="05040102010807070707" pitchFamily="18" charset="2"/>
              <a:buChar char=""/>
            </a:pPr>
            <a:r>
              <a:rPr lang="en-US" sz="2190" dirty="0"/>
              <a:t>A new business like Pete's may not be able to negotiate any credit period; cash on delivery may be demanded. This may mean that it is not possible to extend credit to customers. </a:t>
            </a:r>
            <a:endParaRPr lang="en-US" sz="2190" dirty="0" smtClean="0"/>
          </a:p>
          <a:p>
            <a:pPr marL="360363" indent="-360363">
              <a:buClr>
                <a:schemeClr val="accent6">
                  <a:lumMod val="50000"/>
                </a:schemeClr>
              </a:buClr>
              <a:buFont typeface="Wingdings 3" panose="05040102010807070707" pitchFamily="18" charset="2"/>
              <a:buChar char=""/>
            </a:pPr>
            <a:r>
              <a:rPr lang="en-US" sz="2190" dirty="0" smtClean="0"/>
              <a:t>However</a:t>
            </a:r>
            <a:r>
              <a:rPr lang="en-US" sz="2190" dirty="0"/>
              <a:t>, customers that have some market power (e.g. supermarkets or other businesses) may be able to insist on payment 30 or 60 days after invoicing. It may be necessary to raise working capital to provide this credit</a:t>
            </a:r>
            <a:r>
              <a:rPr lang="en-US" sz="2190" dirty="0" smtClean="0"/>
              <a:t>.</a:t>
            </a:r>
            <a:endParaRPr lang="en-US" sz="2190" dirty="0"/>
          </a:p>
        </p:txBody>
      </p:sp>
      <p:sp>
        <p:nvSpPr>
          <p:cNvPr id="6" name="Title 1"/>
          <p:cNvSpPr>
            <a:spLocks noGrp="1"/>
          </p:cNvSpPr>
          <p:nvPr>
            <p:ph type="title"/>
          </p:nvPr>
        </p:nvSpPr>
        <p:spPr>
          <a:xfrm>
            <a:off x="35496" y="72008"/>
            <a:ext cx="7704856" cy="548680"/>
          </a:xfrm>
        </p:spPr>
        <p:txBody>
          <a:bodyPr>
            <a:noAutofit/>
          </a:bodyPr>
          <a:lstStyle/>
          <a:p>
            <a:r>
              <a:rPr lang="en-GB" sz="3200" dirty="0" smtClean="0"/>
              <a:t>14.1 – How Much Working Capital is Needed</a:t>
            </a:r>
            <a:endParaRPr lang="en-GB" sz="3200" dirty="0"/>
          </a:p>
        </p:txBody>
      </p:sp>
      <p:sp>
        <p:nvSpPr>
          <p:cNvPr id="5" name="Round Same Side Corner Rectangle 4">
            <a:hlinkClick r:id="" action="ppaction://noaction"/>
          </p:cNvPr>
          <p:cNvSpPr/>
          <p:nvPr/>
        </p:nvSpPr>
        <p:spPr>
          <a:xfrm>
            <a:off x="7092280" y="661070"/>
            <a:ext cx="648072"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73</a:t>
            </a:r>
            <a:endParaRPr lang="en-GB" sz="1100" b="1" dirty="0">
              <a:latin typeface="Arial" panose="020B0604020202020204" pitchFamily="34" charset="0"/>
              <a:cs typeface="Arial" panose="020B0604020202020204" pitchFamily="34" charset="0"/>
            </a:endParaRPr>
          </a:p>
        </p:txBody>
      </p:sp>
      <p:pic>
        <p:nvPicPr>
          <p:cNvPr id="60422" name="Picture 6" descr="Image result for working capita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4210" y="1124744"/>
            <a:ext cx="2376261" cy="2351248"/>
          </a:xfrm>
          <a:prstGeom prst="rect">
            <a:avLst/>
          </a:prstGeom>
          <a:noFill/>
          <a:extLst>
            <a:ext uri="{909E8E84-426E-40DD-AFC4-6F175D3DCCD1}">
              <a14:hiddenFill xmlns:a14="http://schemas.microsoft.com/office/drawing/2010/main">
                <a:solidFill>
                  <a:srgbClr val="FFFFFF"/>
                </a:solidFill>
              </a14:hiddenFill>
            </a:ext>
          </a:extLst>
        </p:spPr>
      </p:pic>
      <p:pic>
        <p:nvPicPr>
          <p:cNvPr id="60424" name="Picture 8" descr="Image result for working capital example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44209" y="3573016"/>
            <a:ext cx="2376261" cy="1082113"/>
          </a:xfrm>
          <a:prstGeom prst="rect">
            <a:avLst/>
          </a:prstGeom>
          <a:noFill/>
          <a:extLst>
            <a:ext uri="{909E8E84-426E-40DD-AFC4-6F175D3DCCD1}">
              <a14:hiddenFill xmlns:a14="http://schemas.microsoft.com/office/drawing/2010/main">
                <a:solidFill>
                  <a:srgbClr val="FFFFFF"/>
                </a:solidFill>
              </a14:hiddenFill>
            </a:ext>
          </a:extLst>
        </p:spPr>
      </p:pic>
      <p:pic>
        <p:nvPicPr>
          <p:cNvPr id="60426" name="Picture 10" descr="Image result for working capital example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44208" y="4795354"/>
            <a:ext cx="2376261" cy="18019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6299342"/>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192688" cy="5563061"/>
          </a:xfrm>
          <a:prstGeom prst="rect">
            <a:avLst/>
          </a:prstGeom>
        </p:spPr>
        <p:txBody>
          <a:bodyPr wrap="square">
            <a:spAutoFit/>
          </a:bodyPr>
          <a:lstStyle/>
          <a:p>
            <a:pPr marL="360363" indent="-360363">
              <a:buClr>
                <a:schemeClr val="accent6">
                  <a:lumMod val="50000"/>
                </a:schemeClr>
              </a:buClr>
              <a:buFont typeface="Wingdings 3" panose="05040102010807070707" pitchFamily="18" charset="2"/>
              <a:buChar char=""/>
            </a:pPr>
            <a:r>
              <a:rPr lang="en-US" sz="2370" dirty="0" smtClean="0"/>
              <a:t>In </a:t>
            </a:r>
            <a:r>
              <a:rPr lang="en-US" sz="2370" dirty="0"/>
              <a:t>general, manufacturing businesses need much more working capital than businesses in the service sector. Dyson has to pay for product development, which is very costly, long before production starts and sales revenue comes in. </a:t>
            </a:r>
            <a:endParaRPr lang="en-US" sz="2370" dirty="0" smtClean="0"/>
          </a:p>
          <a:p>
            <a:pPr marL="360363" indent="-360363">
              <a:buClr>
                <a:schemeClr val="accent6">
                  <a:lumMod val="50000"/>
                </a:schemeClr>
              </a:buClr>
              <a:buFont typeface="Wingdings 3" panose="05040102010807070707" pitchFamily="18" charset="2"/>
              <a:buChar char=""/>
            </a:pPr>
            <a:r>
              <a:rPr lang="en-US" sz="2370" dirty="0" smtClean="0"/>
              <a:t>An </a:t>
            </a:r>
            <a:r>
              <a:rPr lang="en-US" sz="2370" dirty="0"/>
              <a:t>antique shop or an advertising agency can rent premises and be selling to customers within a few weeks.</a:t>
            </a:r>
          </a:p>
          <a:p>
            <a:pPr marL="360363" indent="-360363">
              <a:buClr>
                <a:schemeClr val="accent6">
                  <a:lumMod val="50000"/>
                </a:schemeClr>
              </a:buClr>
              <a:buFont typeface="Wingdings 3" panose="05040102010807070707" pitchFamily="18" charset="2"/>
              <a:buChar char=""/>
            </a:pPr>
            <a:r>
              <a:rPr lang="en-US" sz="2370" dirty="0"/>
              <a:t>A business with too little working capital may end up with a negative cash flow. But holding too much working capital may be costly and wasteful. Monitoring the use of working capital may save money. </a:t>
            </a:r>
          </a:p>
        </p:txBody>
      </p:sp>
      <p:sp>
        <p:nvSpPr>
          <p:cNvPr id="6" name="Title 1"/>
          <p:cNvSpPr>
            <a:spLocks noGrp="1"/>
          </p:cNvSpPr>
          <p:nvPr>
            <p:ph type="title"/>
          </p:nvPr>
        </p:nvSpPr>
        <p:spPr>
          <a:xfrm>
            <a:off x="35496" y="72008"/>
            <a:ext cx="7704856" cy="548680"/>
          </a:xfrm>
        </p:spPr>
        <p:txBody>
          <a:bodyPr>
            <a:noAutofit/>
          </a:bodyPr>
          <a:lstStyle/>
          <a:p>
            <a:r>
              <a:rPr lang="en-GB" sz="3200" dirty="0" smtClean="0"/>
              <a:t>14.1 – How Much Working Capital is Needed</a:t>
            </a:r>
            <a:endParaRPr lang="en-GB" sz="3200" dirty="0"/>
          </a:p>
        </p:txBody>
      </p:sp>
      <p:sp>
        <p:nvSpPr>
          <p:cNvPr id="5" name="Round Same Side Corner Rectangle 4">
            <a:hlinkClick r:id="" action="ppaction://noaction"/>
          </p:cNvPr>
          <p:cNvSpPr/>
          <p:nvPr/>
        </p:nvSpPr>
        <p:spPr>
          <a:xfrm>
            <a:off x="7092280" y="661070"/>
            <a:ext cx="648072"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73</a:t>
            </a:r>
            <a:endParaRPr lang="en-GB" sz="1100" b="1" dirty="0">
              <a:latin typeface="Arial" panose="020B0604020202020204" pitchFamily="34" charset="0"/>
              <a:cs typeface="Arial" panose="020B0604020202020204" pitchFamily="34" charset="0"/>
            </a:endParaRPr>
          </a:p>
        </p:txBody>
      </p:sp>
      <p:pic>
        <p:nvPicPr>
          <p:cNvPr id="7" name="Picture 6" descr="Image result for working capita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4210" y="1124744"/>
            <a:ext cx="2376261" cy="235124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8" descr="Image result for working capital example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44209" y="3573016"/>
            <a:ext cx="2376261" cy="108211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0" descr="Image result for working capital example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44208" y="4795354"/>
            <a:ext cx="2376261" cy="18019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0430815"/>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200" dirty="0" smtClean="0"/>
              <a:t>14.1 – How Much Working Capital is Needed</a:t>
            </a:r>
            <a:endParaRPr lang="en-GB" sz="3200" dirty="0"/>
          </a:p>
        </p:txBody>
      </p:sp>
      <p:sp>
        <p:nvSpPr>
          <p:cNvPr id="5" name="Round Same Side Corner Rectangle 4">
            <a:hlinkClick r:id="" action="ppaction://noaction"/>
          </p:cNvPr>
          <p:cNvSpPr/>
          <p:nvPr/>
        </p:nvSpPr>
        <p:spPr>
          <a:xfrm>
            <a:off x="7092280" y="661070"/>
            <a:ext cx="648072"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73</a:t>
            </a:r>
            <a:endParaRPr lang="en-GB" sz="1100" b="1" dirty="0">
              <a:latin typeface="Arial" panose="020B0604020202020204" pitchFamily="34" charset="0"/>
              <a:cs typeface="Arial" panose="020B0604020202020204" pitchFamily="34" charset="0"/>
            </a:endParaRPr>
          </a:p>
        </p:txBody>
      </p:sp>
      <p:sp>
        <p:nvSpPr>
          <p:cNvPr id="3" name="Rectangle 2"/>
          <p:cNvSpPr/>
          <p:nvPr/>
        </p:nvSpPr>
        <p:spPr>
          <a:xfrm>
            <a:off x="313838" y="1196752"/>
            <a:ext cx="4699941" cy="240194"/>
          </a:xfrm>
          <a:prstGeom prst="rect">
            <a:avLst/>
          </a:prstGeom>
        </p:spPr>
        <p:txBody>
          <a:bodyPr wrap="none">
            <a:spAutoFit/>
          </a:bodyPr>
          <a:lstStyle/>
          <a:p>
            <a:pPr>
              <a:lnSpc>
                <a:spcPts val="850"/>
              </a:lnSpc>
              <a:spcAft>
                <a:spcPts val="0"/>
              </a:spcAft>
            </a:pPr>
            <a:r>
              <a:rPr lang="en-US" sz="2100" b="1" i="1" dirty="0">
                <a:solidFill>
                  <a:srgbClr val="000000"/>
                </a:solidFill>
                <a:latin typeface="Arial" panose="020B0604020202020204" pitchFamily="34" charset="0"/>
                <a:ea typeface="Segoe UI" panose="020B0502040204020203" pitchFamily="34" charset="0"/>
                <a:cs typeface="Arial" panose="020B0604020202020204" pitchFamily="34" charset="0"/>
              </a:rPr>
              <a:t>Figure 13: Too little working capital</a:t>
            </a:r>
            <a:endParaRPr lang="en-GB" sz="2100" b="1" i="1" dirty="0">
              <a:effectLst/>
              <a:latin typeface="Arial" panose="020B0604020202020204" pitchFamily="34" charset="0"/>
              <a:ea typeface="Segoe UI" panose="020B0502040204020203" pitchFamily="34" charset="0"/>
              <a:cs typeface="Arial" panose="020B0604020202020204" pitchFamily="34" charset="0"/>
            </a:endParaRPr>
          </a:p>
        </p:txBody>
      </p:sp>
      <p:sp>
        <p:nvSpPr>
          <p:cNvPr id="4" name="Rounded Rectangle 3"/>
          <p:cNvSpPr/>
          <p:nvPr/>
        </p:nvSpPr>
        <p:spPr>
          <a:xfrm>
            <a:off x="2762110" y="1593298"/>
            <a:ext cx="1665874" cy="792088"/>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en-IE" sz="2000" b="1" dirty="0" smtClean="0">
                <a:solidFill>
                  <a:schemeClr val="tx1"/>
                </a:solidFill>
                <a:latin typeface="Arial" panose="020B0604020202020204" pitchFamily="34" charset="0"/>
                <a:cs typeface="Arial" panose="020B0604020202020204" pitchFamily="34" charset="0"/>
              </a:rPr>
              <a:t>Customers pay late</a:t>
            </a:r>
            <a:endParaRPr lang="en-GB" sz="2000" b="1" dirty="0">
              <a:solidFill>
                <a:schemeClr val="tx1"/>
              </a:solidFill>
              <a:latin typeface="Arial" panose="020B0604020202020204" pitchFamily="34" charset="0"/>
              <a:cs typeface="Arial" panose="020B0604020202020204" pitchFamily="34" charset="0"/>
            </a:endParaRPr>
          </a:p>
        </p:txBody>
      </p:sp>
      <p:sp>
        <p:nvSpPr>
          <p:cNvPr id="10" name="Rounded Rectangle 9"/>
          <p:cNvSpPr/>
          <p:nvPr/>
        </p:nvSpPr>
        <p:spPr>
          <a:xfrm>
            <a:off x="817894" y="2529402"/>
            <a:ext cx="1665874" cy="792088"/>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en-IE" sz="2000" b="1" dirty="0" smtClean="0">
                <a:solidFill>
                  <a:schemeClr val="tx1"/>
                </a:solidFill>
                <a:latin typeface="Arial" panose="020B0604020202020204" pitchFamily="34" charset="0"/>
                <a:cs typeface="Arial" panose="020B0604020202020204" pitchFamily="34" charset="0"/>
              </a:rPr>
              <a:t>A customer goes bust</a:t>
            </a:r>
            <a:endParaRPr lang="en-GB" sz="2000" b="1" dirty="0">
              <a:solidFill>
                <a:schemeClr val="tx1"/>
              </a:solidFill>
              <a:latin typeface="Arial" panose="020B0604020202020204" pitchFamily="34" charset="0"/>
              <a:cs typeface="Arial" panose="020B0604020202020204" pitchFamily="34" charset="0"/>
            </a:endParaRPr>
          </a:p>
        </p:txBody>
      </p:sp>
      <p:sp>
        <p:nvSpPr>
          <p:cNvPr id="11" name="Rounded Rectangle 10"/>
          <p:cNvSpPr/>
          <p:nvPr/>
        </p:nvSpPr>
        <p:spPr>
          <a:xfrm>
            <a:off x="313838" y="3549348"/>
            <a:ext cx="1665874" cy="792088"/>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fontScale="77500" lnSpcReduction="20000"/>
          </a:bodyPr>
          <a:lstStyle/>
          <a:p>
            <a:pPr algn="ctr">
              <a:lnSpc>
                <a:spcPct val="120000"/>
              </a:lnSpc>
            </a:pPr>
            <a:r>
              <a:rPr lang="en-IE" sz="2000" b="1" dirty="0" smtClean="0">
                <a:solidFill>
                  <a:schemeClr val="tx1"/>
                </a:solidFill>
                <a:latin typeface="Arial" panose="020B0604020202020204" pitchFamily="34" charset="0"/>
                <a:cs typeface="Arial" panose="020B0604020202020204" pitchFamily="34" charset="0"/>
              </a:rPr>
              <a:t>Key employees get sick</a:t>
            </a:r>
            <a:endParaRPr lang="en-GB" sz="2000" b="1" dirty="0">
              <a:solidFill>
                <a:schemeClr val="tx1"/>
              </a:solidFill>
              <a:latin typeface="Arial" panose="020B0604020202020204" pitchFamily="34" charset="0"/>
              <a:cs typeface="Arial" panose="020B0604020202020204" pitchFamily="34" charset="0"/>
            </a:endParaRPr>
          </a:p>
        </p:txBody>
      </p:sp>
      <p:sp>
        <p:nvSpPr>
          <p:cNvPr id="12" name="Rounded Rectangle 11"/>
          <p:cNvSpPr/>
          <p:nvPr/>
        </p:nvSpPr>
        <p:spPr>
          <a:xfrm>
            <a:off x="817894" y="4569294"/>
            <a:ext cx="1665874" cy="792088"/>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en-IE" sz="2000" b="1" dirty="0" smtClean="0">
                <a:solidFill>
                  <a:schemeClr val="tx1"/>
                </a:solidFill>
                <a:latin typeface="Arial" panose="020B0604020202020204" pitchFamily="34" charset="0"/>
                <a:cs typeface="Arial" panose="020B0604020202020204" pitchFamily="34" charset="0"/>
              </a:rPr>
              <a:t>Input costs rise</a:t>
            </a:r>
            <a:endParaRPr lang="en-GB" sz="2000" b="1" dirty="0">
              <a:solidFill>
                <a:schemeClr val="tx1"/>
              </a:solidFill>
              <a:latin typeface="Arial" panose="020B0604020202020204" pitchFamily="34" charset="0"/>
              <a:cs typeface="Arial" panose="020B0604020202020204" pitchFamily="34" charset="0"/>
            </a:endParaRPr>
          </a:p>
        </p:txBody>
      </p:sp>
      <p:sp>
        <p:nvSpPr>
          <p:cNvPr id="13" name="Rounded Rectangle 12"/>
          <p:cNvSpPr/>
          <p:nvPr/>
        </p:nvSpPr>
        <p:spPr>
          <a:xfrm>
            <a:off x="2653767" y="5512134"/>
            <a:ext cx="1665874" cy="792088"/>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fontScale="77500" lnSpcReduction="20000"/>
          </a:bodyPr>
          <a:lstStyle/>
          <a:p>
            <a:pPr algn="ctr"/>
            <a:r>
              <a:rPr lang="en-IE" sz="2000" b="1" dirty="0" smtClean="0">
                <a:solidFill>
                  <a:schemeClr val="tx1"/>
                </a:solidFill>
                <a:latin typeface="Arial" panose="020B0604020202020204" pitchFamily="34" charset="0"/>
                <a:cs typeface="Arial" panose="020B0604020202020204" pitchFamily="34" charset="0"/>
              </a:rPr>
              <a:t>A one-day strike causes lost production</a:t>
            </a:r>
            <a:endParaRPr lang="en-GB" sz="2000" b="1" dirty="0">
              <a:solidFill>
                <a:schemeClr val="tx1"/>
              </a:solidFill>
              <a:latin typeface="Arial" panose="020B0604020202020204" pitchFamily="34" charset="0"/>
              <a:cs typeface="Arial" panose="020B0604020202020204" pitchFamily="34" charset="0"/>
            </a:endParaRPr>
          </a:p>
        </p:txBody>
      </p:sp>
      <p:sp>
        <p:nvSpPr>
          <p:cNvPr id="14" name="Rounded Rectangle 13"/>
          <p:cNvSpPr/>
          <p:nvPr/>
        </p:nvSpPr>
        <p:spPr>
          <a:xfrm>
            <a:off x="2843808" y="3552716"/>
            <a:ext cx="1665874" cy="792088"/>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fontScale="85000" lnSpcReduction="20000"/>
          </a:bodyPr>
          <a:lstStyle/>
          <a:p>
            <a:pPr algn="ctr"/>
            <a:r>
              <a:rPr lang="en-IE" sz="2000" b="1" dirty="0" smtClean="0">
                <a:solidFill>
                  <a:schemeClr val="tx1"/>
                </a:solidFill>
                <a:latin typeface="Arial" panose="020B0604020202020204" pitchFamily="34" charset="0"/>
                <a:cs typeface="Arial" panose="020B0604020202020204" pitchFamily="34" charset="0"/>
              </a:rPr>
              <a:t>Working capital runs out</a:t>
            </a:r>
            <a:endParaRPr lang="en-GB" sz="2000" b="1" dirty="0">
              <a:solidFill>
                <a:schemeClr val="tx1"/>
              </a:solidFill>
              <a:latin typeface="Arial" panose="020B0604020202020204" pitchFamily="34" charset="0"/>
              <a:cs typeface="Arial" panose="020B0604020202020204" pitchFamily="34" charset="0"/>
            </a:endParaRPr>
          </a:p>
        </p:txBody>
      </p:sp>
      <p:sp>
        <p:nvSpPr>
          <p:cNvPr id="15" name="Rounded Rectangle 14"/>
          <p:cNvSpPr/>
          <p:nvPr/>
        </p:nvSpPr>
        <p:spPr>
          <a:xfrm>
            <a:off x="5014606" y="3549348"/>
            <a:ext cx="1665874" cy="792088"/>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fontScale="85000" lnSpcReduction="10000"/>
          </a:bodyPr>
          <a:lstStyle/>
          <a:p>
            <a:pPr algn="ctr"/>
            <a:r>
              <a:rPr lang="en-IE" sz="2000" b="1" dirty="0" smtClean="0">
                <a:solidFill>
                  <a:schemeClr val="tx1"/>
                </a:solidFill>
                <a:latin typeface="Arial" panose="020B0604020202020204" pitchFamily="34" charset="0"/>
                <a:cs typeface="Arial" panose="020B0604020202020204" pitchFamily="34" charset="0"/>
              </a:rPr>
              <a:t>Cash flow turns negative</a:t>
            </a:r>
            <a:endParaRPr lang="en-GB" sz="2000" b="1" dirty="0">
              <a:solidFill>
                <a:schemeClr val="tx1"/>
              </a:solidFill>
              <a:latin typeface="Arial" panose="020B0604020202020204" pitchFamily="34" charset="0"/>
              <a:cs typeface="Arial" panose="020B0604020202020204" pitchFamily="34" charset="0"/>
            </a:endParaRPr>
          </a:p>
        </p:txBody>
      </p:sp>
      <p:sp>
        <p:nvSpPr>
          <p:cNvPr id="16" name="Rounded Rectangle 15"/>
          <p:cNvSpPr/>
          <p:nvPr/>
        </p:nvSpPr>
        <p:spPr>
          <a:xfrm>
            <a:off x="7154598" y="3549348"/>
            <a:ext cx="1665874" cy="792088"/>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en-IE" sz="2000" b="1" dirty="0" smtClean="0">
                <a:solidFill>
                  <a:schemeClr val="tx1"/>
                </a:solidFill>
                <a:latin typeface="Arial" panose="020B0604020202020204" pitchFamily="34" charset="0"/>
                <a:cs typeface="Arial" panose="020B0604020202020204" pitchFamily="34" charset="0"/>
              </a:rPr>
              <a:t>Bills can’t be paid</a:t>
            </a:r>
            <a:endParaRPr lang="en-GB" sz="2000" b="1" dirty="0">
              <a:solidFill>
                <a:schemeClr val="tx1"/>
              </a:solidFill>
              <a:latin typeface="Arial" panose="020B0604020202020204" pitchFamily="34" charset="0"/>
              <a:cs typeface="Arial" panose="020B0604020202020204" pitchFamily="34" charset="0"/>
            </a:endParaRPr>
          </a:p>
        </p:txBody>
      </p:sp>
      <p:cxnSp>
        <p:nvCxnSpPr>
          <p:cNvPr id="18" name="Straight Arrow Connector 17"/>
          <p:cNvCxnSpPr>
            <a:stCxn id="4" idx="2"/>
          </p:cNvCxnSpPr>
          <p:nvPr/>
        </p:nvCxnSpPr>
        <p:spPr>
          <a:xfrm>
            <a:off x="3595047" y="2385386"/>
            <a:ext cx="81698" cy="1163962"/>
          </a:xfrm>
          <a:prstGeom prst="straightConnector1">
            <a:avLst/>
          </a:prstGeom>
          <a:ln w="114300">
            <a:solidFill>
              <a:srgbClr val="FF0000"/>
            </a:solidFill>
            <a:tailEnd type="stealth" w="med" len="lg"/>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endCxn id="14" idx="0"/>
          </p:cNvCxnSpPr>
          <p:nvPr/>
        </p:nvCxnSpPr>
        <p:spPr>
          <a:xfrm>
            <a:off x="2483768" y="2967367"/>
            <a:ext cx="1192977" cy="585349"/>
          </a:xfrm>
          <a:prstGeom prst="straightConnector1">
            <a:avLst/>
          </a:prstGeom>
          <a:ln w="114300">
            <a:solidFill>
              <a:srgbClr val="FF0000"/>
            </a:solidFill>
            <a:tailEnd type="stealth" w="med" len="lg"/>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endCxn id="14" idx="1"/>
          </p:cNvCxnSpPr>
          <p:nvPr/>
        </p:nvCxnSpPr>
        <p:spPr>
          <a:xfrm>
            <a:off x="1978844" y="3945392"/>
            <a:ext cx="864964" cy="3368"/>
          </a:xfrm>
          <a:prstGeom prst="straightConnector1">
            <a:avLst/>
          </a:prstGeom>
          <a:ln w="114300">
            <a:solidFill>
              <a:srgbClr val="FF0000"/>
            </a:solidFill>
            <a:tailEnd type="stealth" w="med" len="lg"/>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endCxn id="14" idx="2"/>
          </p:cNvCxnSpPr>
          <p:nvPr/>
        </p:nvCxnSpPr>
        <p:spPr>
          <a:xfrm flipV="1">
            <a:off x="2483768" y="4344804"/>
            <a:ext cx="1192977" cy="585350"/>
          </a:xfrm>
          <a:prstGeom prst="straightConnector1">
            <a:avLst/>
          </a:prstGeom>
          <a:ln w="114300">
            <a:solidFill>
              <a:srgbClr val="FF0000"/>
            </a:solidFill>
            <a:tailEnd type="stealth" w="med" len="lg"/>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13" idx="0"/>
            <a:endCxn id="14" idx="2"/>
          </p:cNvCxnSpPr>
          <p:nvPr/>
        </p:nvCxnSpPr>
        <p:spPr>
          <a:xfrm flipV="1">
            <a:off x="3486704" y="4344804"/>
            <a:ext cx="190041" cy="1167330"/>
          </a:xfrm>
          <a:prstGeom prst="straightConnector1">
            <a:avLst/>
          </a:prstGeom>
          <a:ln w="114300">
            <a:solidFill>
              <a:srgbClr val="FF0000"/>
            </a:solidFill>
            <a:tailEnd type="stealth" w="med" len="lg"/>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stCxn id="14" idx="3"/>
          </p:cNvCxnSpPr>
          <p:nvPr/>
        </p:nvCxnSpPr>
        <p:spPr>
          <a:xfrm flipV="1">
            <a:off x="4509682" y="3945392"/>
            <a:ext cx="504097" cy="3368"/>
          </a:xfrm>
          <a:prstGeom prst="straightConnector1">
            <a:avLst/>
          </a:prstGeom>
          <a:ln w="114300">
            <a:solidFill>
              <a:srgbClr val="FF0000"/>
            </a:solidFill>
            <a:tailEnd type="triangle" w="sm" len="sm"/>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a:stCxn id="15" idx="3"/>
          </p:cNvCxnSpPr>
          <p:nvPr/>
        </p:nvCxnSpPr>
        <p:spPr>
          <a:xfrm>
            <a:off x="6680480" y="3945392"/>
            <a:ext cx="474118" cy="0"/>
          </a:xfrm>
          <a:prstGeom prst="straightConnector1">
            <a:avLst/>
          </a:prstGeom>
          <a:ln w="114300">
            <a:solidFill>
              <a:srgbClr val="FF0000"/>
            </a:solidFill>
            <a:tailEnd type="triangle" w="sm"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2248561"/>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68952" cy="3893374"/>
          </a:xfrm>
          <a:prstGeom prst="rect">
            <a:avLst/>
          </a:prstGeom>
        </p:spPr>
        <p:txBody>
          <a:bodyPr wrap="square">
            <a:spAutoFit/>
          </a:bodyPr>
          <a:lstStyle/>
          <a:p>
            <a:pPr marL="360363" indent="-360363">
              <a:buClr>
                <a:schemeClr val="accent6">
                  <a:lumMod val="50000"/>
                </a:schemeClr>
              </a:buClr>
              <a:buFont typeface="Wingdings 3" panose="05040102010807070707" pitchFamily="18" charset="2"/>
              <a:buChar char=""/>
            </a:pPr>
            <a:r>
              <a:rPr lang="en-US" sz="1900" dirty="0"/>
              <a:t>In accounting terms, working capital can be calculated by deducting current liabilities from current assets. Current assets consist mainly of stock, debtors (money that will be paid in) and cash held at the bank. </a:t>
            </a:r>
            <a:endParaRPr lang="en-US" sz="1900" dirty="0" smtClean="0"/>
          </a:p>
          <a:p>
            <a:pPr marL="360363" indent="-360363">
              <a:buClr>
                <a:schemeClr val="accent6">
                  <a:lumMod val="50000"/>
                </a:schemeClr>
              </a:buClr>
              <a:buFont typeface="Wingdings 3" panose="05040102010807070707" pitchFamily="18" charset="2"/>
              <a:buChar char=""/>
            </a:pPr>
            <a:r>
              <a:rPr lang="en-US" sz="1900" dirty="0" smtClean="0"/>
              <a:t>Current </a:t>
            </a:r>
            <a:r>
              <a:rPr lang="en-US" sz="1900" dirty="0"/>
              <a:t>liabilities are mainly creditors (money that is owed). The concept 'current' refers to a short period of time, usually a year. An asset is something a business owns and a liability is something a business owes.</a:t>
            </a:r>
          </a:p>
          <a:p>
            <a:pPr marL="360363" indent="-360363">
              <a:buClr>
                <a:schemeClr val="accent6">
                  <a:lumMod val="50000"/>
                </a:schemeClr>
              </a:buClr>
              <a:buFont typeface="Wingdings 3" panose="05040102010807070707" pitchFamily="18" charset="2"/>
              <a:buChar char=""/>
            </a:pPr>
            <a:r>
              <a:rPr lang="en-US" sz="1900" dirty="0"/>
              <a:t>An accountant might suggest that the ratio of current assets to current liabilities should be 2:1, i.e. that firms should hold twice the value of current assets to current liabilities. Given that a good deal of the value of current assets used to be tied up in stocks, and that generally firms hold fewer stocks now due to the adoption of JIT stock management, the ratio is usually much lower. Firms should still aim to have sufficient working capital to pay for their short term debts. </a:t>
            </a:r>
          </a:p>
        </p:txBody>
      </p:sp>
      <p:sp>
        <p:nvSpPr>
          <p:cNvPr id="6" name="Title 1"/>
          <p:cNvSpPr>
            <a:spLocks noGrp="1"/>
          </p:cNvSpPr>
          <p:nvPr>
            <p:ph type="title"/>
          </p:nvPr>
        </p:nvSpPr>
        <p:spPr>
          <a:xfrm>
            <a:off x="35496" y="72008"/>
            <a:ext cx="7704856" cy="548680"/>
          </a:xfrm>
        </p:spPr>
        <p:txBody>
          <a:bodyPr>
            <a:noAutofit/>
          </a:bodyPr>
          <a:lstStyle/>
          <a:p>
            <a:r>
              <a:rPr lang="en-GB" sz="3200" dirty="0" smtClean="0"/>
              <a:t>14.1 – </a:t>
            </a:r>
            <a:r>
              <a:rPr lang="en-US" sz="3200" dirty="0"/>
              <a:t>Working capital in the accounts</a:t>
            </a:r>
            <a:endParaRPr lang="en-GB" sz="3200" dirty="0"/>
          </a:p>
        </p:txBody>
      </p:sp>
      <p:sp>
        <p:nvSpPr>
          <p:cNvPr id="5" name="Round Same Side Corner Rectangle 4">
            <a:hlinkClick r:id="" action="ppaction://noaction"/>
          </p:cNvPr>
          <p:cNvSpPr/>
          <p:nvPr/>
        </p:nvSpPr>
        <p:spPr>
          <a:xfrm>
            <a:off x="7092280" y="661070"/>
            <a:ext cx="648072"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73</a:t>
            </a:r>
            <a:endParaRPr lang="en-GB" sz="1100" b="1" dirty="0">
              <a:latin typeface="Arial" panose="020B0604020202020204" pitchFamily="34" charset="0"/>
              <a:cs typeface="Arial" panose="020B0604020202020204" pitchFamily="34" charset="0"/>
            </a:endParaRPr>
          </a:p>
        </p:txBody>
      </p:sp>
      <p:sp>
        <p:nvSpPr>
          <p:cNvPr id="10" name="Rectangle 9"/>
          <p:cNvSpPr/>
          <p:nvPr/>
        </p:nvSpPr>
        <p:spPr>
          <a:xfrm>
            <a:off x="251520" y="5157192"/>
            <a:ext cx="8568952" cy="1472711"/>
          </a:xfrm>
          <a:prstGeom prst="rect">
            <a:avLst/>
          </a:prstGeom>
          <a:solidFill>
            <a:schemeClr val="accent6">
              <a:lumMod val="60000"/>
              <a:lumOff val="40000"/>
            </a:schemeClr>
          </a:solidFill>
          <a:ln w="57150">
            <a:solidFill>
              <a:srgbClr val="002060"/>
            </a:solidFill>
          </a:ln>
        </p:spPr>
        <p:txBody>
          <a:bodyPr wrap="square">
            <a:spAutoFit/>
          </a:bodyPr>
          <a:lstStyle/>
          <a:p>
            <a:pPr marR="203200" algn="just">
              <a:spcBef>
                <a:spcPts val="900"/>
              </a:spcBef>
              <a:spcAft>
                <a:spcPts val="600"/>
              </a:spcAft>
            </a:pPr>
            <a:r>
              <a:rPr lang="en-US" sz="1930" b="1" dirty="0">
                <a:solidFill>
                  <a:srgbClr val="000000"/>
                </a:solidFill>
                <a:latin typeface="Arial" panose="020B0604020202020204" pitchFamily="34" charset="0"/>
                <a:ea typeface="Segoe UI" panose="020B0502040204020203" pitchFamily="34" charset="0"/>
                <a:cs typeface="Arial" panose="020B0604020202020204" pitchFamily="34" charset="0"/>
              </a:rPr>
              <a:t>Current liabilities </a:t>
            </a:r>
            <a:r>
              <a:rPr lang="en-US" sz="1930" dirty="0">
                <a:solidFill>
                  <a:srgbClr val="000000"/>
                </a:solidFill>
                <a:latin typeface="Arial" panose="020B0604020202020204" pitchFamily="34" charset="0"/>
                <a:ea typeface="Segoe UI" panose="020B0502040204020203" pitchFamily="34" charset="0"/>
                <a:cs typeface="Arial" panose="020B0604020202020204" pitchFamily="34" charset="0"/>
              </a:rPr>
              <a:t>are short-term loans that must be paid within a year or less. They include overdrafts and any trade credit offered by suppliers.</a:t>
            </a:r>
          </a:p>
          <a:p>
            <a:pPr marR="203200" algn="just">
              <a:spcBef>
                <a:spcPts val="900"/>
              </a:spcBef>
              <a:spcAft>
                <a:spcPts val="600"/>
              </a:spcAft>
            </a:pPr>
            <a:r>
              <a:rPr lang="en-US" sz="1930" b="1" dirty="0">
                <a:solidFill>
                  <a:srgbClr val="000000"/>
                </a:solidFill>
                <a:latin typeface="Arial" panose="020B0604020202020204" pitchFamily="34" charset="0"/>
                <a:ea typeface="Segoe UI" panose="020B0502040204020203" pitchFamily="34" charset="0"/>
                <a:cs typeface="Arial" panose="020B0604020202020204" pitchFamily="34" charset="0"/>
              </a:rPr>
              <a:t>Current assets </a:t>
            </a:r>
            <a:r>
              <a:rPr lang="en-US" sz="1930" dirty="0">
                <a:solidFill>
                  <a:srgbClr val="000000"/>
                </a:solidFill>
                <a:latin typeface="Arial" panose="020B0604020202020204" pitchFamily="34" charset="0"/>
                <a:ea typeface="Segoe UI" panose="020B0502040204020203" pitchFamily="34" charset="0"/>
                <a:cs typeface="Arial" panose="020B0604020202020204" pitchFamily="34" charset="0"/>
              </a:rPr>
              <a:t>include stocks of inputs or output, debts to the company that will bring in cash in the future, and cash at the bank.</a:t>
            </a:r>
          </a:p>
        </p:txBody>
      </p:sp>
    </p:spTree>
    <p:extLst>
      <p:ext uri="{BB962C8B-B14F-4D97-AF65-F5344CB8AC3E}">
        <p14:creationId xmlns:p14="http://schemas.microsoft.com/office/powerpoint/2010/main" val="1763342239"/>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5115088"/>
            <a:ext cx="8568952" cy="1554272"/>
          </a:xfrm>
          <a:prstGeom prst="rect">
            <a:avLst/>
          </a:prstGeom>
        </p:spPr>
        <p:txBody>
          <a:bodyPr wrap="square">
            <a:spAutoFit/>
          </a:bodyPr>
          <a:lstStyle/>
          <a:p>
            <a:pPr>
              <a:buClr>
                <a:schemeClr val="accent6">
                  <a:lumMod val="50000"/>
                </a:schemeClr>
              </a:buClr>
            </a:pPr>
            <a:r>
              <a:rPr lang="en-US" sz="1900" b="1" dirty="0">
                <a:solidFill>
                  <a:srgbClr val="FF0000"/>
                </a:solidFill>
              </a:rPr>
              <a:t>Question</a:t>
            </a:r>
          </a:p>
          <a:p>
            <a:pPr marL="360363" indent="-360363">
              <a:buClr>
                <a:schemeClr val="accent6">
                  <a:lumMod val="50000"/>
                </a:schemeClr>
              </a:buClr>
              <a:buFont typeface="Wingdings 3" panose="05040102010807070707" pitchFamily="18" charset="2"/>
              <a:buChar char=""/>
            </a:pPr>
            <a:r>
              <a:rPr lang="en-US" sz="1900" dirty="0">
                <a:solidFill>
                  <a:srgbClr val="FF0000"/>
                </a:solidFill>
              </a:rPr>
              <a:t>Which of the two garden centres has the best working capital position?</a:t>
            </a:r>
          </a:p>
          <a:p>
            <a:pPr>
              <a:buClr>
                <a:schemeClr val="accent6">
                  <a:lumMod val="50000"/>
                </a:schemeClr>
              </a:buClr>
            </a:pPr>
            <a:r>
              <a:rPr lang="en-US" sz="1900" b="1" dirty="0">
                <a:solidFill>
                  <a:srgbClr val="002060"/>
                </a:solidFill>
              </a:rPr>
              <a:t>Before answering the question consider the following points:</a:t>
            </a:r>
          </a:p>
          <a:p>
            <a:pPr marL="360363" indent="-360363">
              <a:buClr>
                <a:schemeClr val="accent6">
                  <a:lumMod val="50000"/>
                </a:schemeClr>
              </a:buClr>
              <a:buFont typeface="Wingdings 3" panose="05040102010807070707" pitchFamily="18" charset="2"/>
              <a:buChar char=""/>
            </a:pPr>
            <a:r>
              <a:rPr lang="en-US" sz="1900" dirty="0">
                <a:solidFill>
                  <a:srgbClr val="002060"/>
                </a:solidFill>
              </a:rPr>
              <a:t>Both businesses have positive working capital, i.e. they are able to pay off their short term debts quite easily</a:t>
            </a:r>
            <a:r>
              <a:rPr lang="en-US" sz="1900" dirty="0" smtClean="0">
                <a:solidFill>
                  <a:srgbClr val="002060"/>
                </a:solidFill>
              </a:rPr>
              <a:t>.</a:t>
            </a:r>
            <a:endParaRPr lang="en-US" sz="1900" dirty="0">
              <a:solidFill>
                <a:srgbClr val="002060"/>
              </a:solidFill>
            </a:endParaRPr>
          </a:p>
        </p:txBody>
      </p:sp>
      <p:sp>
        <p:nvSpPr>
          <p:cNvPr id="6" name="Title 1"/>
          <p:cNvSpPr>
            <a:spLocks noGrp="1"/>
          </p:cNvSpPr>
          <p:nvPr>
            <p:ph type="title"/>
          </p:nvPr>
        </p:nvSpPr>
        <p:spPr>
          <a:xfrm>
            <a:off x="35496" y="72008"/>
            <a:ext cx="7704856" cy="548680"/>
          </a:xfrm>
        </p:spPr>
        <p:txBody>
          <a:bodyPr>
            <a:noAutofit/>
          </a:bodyPr>
          <a:lstStyle/>
          <a:p>
            <a:r>
              <a:rPr lang="en-GB" sz="3200" dirty="0" smtClean="0"/>
              <a:t>14.1 – </a:t>
            </a:r>
            <a:r>
              <a:rPr lang="en-US" sz="3200" dirty="0"/>
              <a:t>Working capital in the accounts</a:t>
            </a:r>
            <a:endParaRPr lang="en-GB" sz="3200" dirty="0"/>
          </a:p>
        </p:txBody>
      </p:sp>
      <p:sp>
        <p:nvSpPr>
          <p:cNvPr id="5" name="Round Same Side Corner Rectangle 4">
            <a:hlinkClick r:id="" action="ppaction://noaction"/>
          </p:cNvPr>
          <p:cNvSpPr/>
          <p:nvPr/>
        </p:nvSpPr>
        <p:spPr>
          <a:xfrm>
            <a:off x="7092280" y="661070"/>
            <a:ext cx="648072"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74</a:t>
            </a:r>
            <a:endParaRPr lang="en-GB" sz="1100" b="1" dirty="0">
              <a:latin typeface="Arial" panose="020B0604020202020204" pitchFamily="34" charset="0"/>
              <a:cs typeface="Arial" panose="020B0604020202020204" pitchFamily="34" charset="0"/>
            </a:endParaRPr>
          </a:p>
        </p:txBody>
      </p:sp>
      <p:sp>
        <p:nvSpPr>
          <p:cNvPr id="3" name="TextBox 2"/>
          <p:cNvSpPr txBox="1"/>
          <p:nvPr/>
        </p:nvSpPr>
        <p:spPr>
          <a:xfrm>
            <a:off x="251520" y="1115452"/>
            <a:ext cx="8568952" cy="707886"/>
          </a:xfrm>
          <a:prstGeom prst="rect">
            <a:avLst/>
          </a:prstGeom>
          <a:noFill/>
        </p:spPr>
        <p:txBody>
          <a:bodyPr wrap="square" rtlCol="0">
            <a:spAutoFit/>
          </a:bodyPr>
          <a:lstStyle/>
          <a:p>
            <a:pPr marL="285750" indent="-285750">
              <a:buClr>
                <a:schemeClr val="accent6">
                  <a:lumMod val="50000"/>
                </a:schemeClr>
              </a:buClr>
              <a:buFont typeface="Wingdings 3" panose="05040102010807070707" pitchFamily="18" charset="2"/>
              <a:buChar char=""/>
            </a:pPr>
            <a:r>
              <a:rPr lang="en-IE" sz="2000" dirty="0" smtClean="0">
                <a:solidFill>
                  <a:srgbClr val="002060"/>
                </a:solidFill>
              </a:rPr>
              <a:t>Compare the following components of working capital for two garden centres.</a:t>
            </a:r>
            <a:endParaRPr lang="en-GB" sz="2000" dirty="0">
              <a:solidFill>
                <a:srgbClr val="002060"/>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1849728617"/>
              </p:ext>
            </p:extLst>
          </p:nvPr>
        </p:nvGraphicFramePr>
        <p:xfrm>
          <a:off x="251520" y="1907777"/>
          <a:ext cx="8568952" cy="3104511"/>
        </p:xfrm>
        <a:graphic>
          <a:graphicData uri="http://schemas.openxmlformats.org/drawingml/2006/table">
            <a:tbl>
              <a:tblPr firstRow="1" bandRow="1">
                <a:tableStyleId>{5C22544A-7EE6-4342-B048-85BDC9FD1C3A}</a:tableStyleId>
              </a:tblPr>
              <a:tblGrid>
                <a:gridCol w="2142238"/>
                <a:gridCol w="2142238"/>
                <a:gridCol w="2142238"/>
                <a:gridCol w="2142238"/>
              </a:tblGrid>
              <a:tr h="370840">
                <a:tc gridSpan="2">
                  <a:txBody>
                    <a:bodyPr/>
                    <a:lstStyle/>
                    <a:p>
                      <a:r>
                        <a:rPr lang="en-IE" sz="1900" dirty="0" smtClean="0">
                          <a:latin typeface="Arial" panose="020B0604020202020204" pitchFamily="34" charset="0"/>
                          <a:cs typeface="Arial" panose="020B0604020202020204" pitchFamily="34" charset="0"/>
                        </a:rPr>
                        <a:t>Garden needs</a:t>
                      </a:r>
                      <a:endParaRPr lang="en-GB" sz="1900" dirty="0">
                        <a:latin typeface="Arial" panose="020B0604020202020204" pitchFamily="34" charset="0"/>
                        <a:cs typeface="Arial" panose="020B0604020202020204" pitchFamily="34" charset="0"/>
                      </a:endParaRPr>
                    </a:p>
                  </a:txBody>
                  <a:tcPr/>
                </a:tc>
                <a:tc hMerge="1">
                  <a:txBody>
                    <a:bodyPr/>
                    <a:lstStyle/>
                    <a:p>
                      <a:endParaRPr lang="en-GB" dirty="0">
                        <a:latin typeface="Arial" panose="020B0604020202020204" pitchFamily="34" charset="0"/>
                        <a:cs typeface="Arial" panose="020B0604020202020204" pitchFamily="34" charset="0"/>
                      </a:endParaRPr>
                    </a:p>
                  </a:txBody>
                  <a:tcPr/>
                </a:tc>
                <a:tc gridSpan="2">
                  <a:txBody>
                    <a:bodyPr/>
                    <a:lstStyle/>
                    <a:p>
                      <a:r>
                        <a:rPr lang="en-IE" sz="1900" dirty="0" smtClean="0">
                          <a:latin typeface="Arial" panose="020B0604020202020204" pitchFamily="34" charset="0"/>
                          <a:cs typeface="Arial" panose="020B0604020202020204" pitchFamily="34" charset="0"/>
                        </a:rPr>
                        <a:t>Sunshine Gardens</a:t>
                      </a:r>
                      <a:endParaRPr lang="en-GB" sz="1900" dirty="0">
                        <a:latin typeface="Arial" panose="020B0604020202020204" pitchFamily="34" charset="0"/>
                        <a:cs typeface="Arial" panose="020B0604020202020204" pitchFamily="34" charset="0"/>
                      </a:endParaRPr>
                    </a:p>
                  </a:txBody>
                  <a:tcPr/>
                </a:tc>
                <a:tc hMerge="1">
                  <a:txBody>
                    <a:bodyPr/>
                    <a:lstStyle/>
                    <a:p>
                      <a:endParaRPr lang="en-GB" dirty="0">
                        <a:latin typeface="Arial" panose="020B0604020202020204" pitchFamily="34" charset="0"/>
                        <a:cs typeface="Arial" panose="020B0604020202020204" pitchFamily="34" charset="0"/>
                      </a:endParaRPr>
                    </a:p>
                  </a:txBody>
                  <a:tcPr/>
                </a:tc>
              </a:tr>
              <a:tr h="370840">
                <a:tc>
                  <a:txBody>
                    <a:bodyPr/>
                    <a:lstStyle/>
                    <a:p>
                      <a:r>
                        <a:rPr lang="en-IE" sz="1900" dirty="0" smtClean="0">
                          <a:latin typeface="Arial" panose="020B0604020202020204" pitchFamily="34" charset="0"/>
                          <a:cs typeface="Arial" panose="020B0604020202020204" pitchFamily="34" charset="0"/>
                        </a:rPr>
                        <a:t>Stock</a:t>
                      </a:r>
                      <a:endParaRPr lang="en-GB" sz="1900" dirty="0">
                        <a:latin typeface="Arial" panose="020B0604020202020204" pitchFamily="34" charset="0"/>
                        <a:cs typeface="Arial" panose="020B0604020202020204" pitchFamily="34" charset="0"/>
                      </a:endParaRPr>
                    </a:p>
                  </a:txBody>
                  <a:tcPr/>
                </a:tc>
                <a:tc>
                  <a:txBody>
                    <a:bodyPr/>
                    <a:lstStyle/>
                    <a:p>
                      <a:r>
                        <a:rPr lang="en-IE" sz="1900" dirty="0" smtClean="0">
                          <a:latin typeface="Arial" panose="020B0604020202020204" pitchFamily="34" charset="0"/>
                          <a:cs typeface="Arial" panose="020B0604020202020204" pitchFamily="34" charset="0"/>
                        </a:rPr>
                        <a:t>£20,000</a:t>
                      </a:r>
                      <a:endParaRPr lang="en-GB" sz="1900" dirty="0">
                        <a:latin typeface="Arial" panose="020B0604020202020204" pitchFamily="34" charset="0"/>
                        <a:cs typeface="Arial" panose="020B0604020202020204" pitchFamily="34" charset="0"/>
                      </a:endParaRPr>
                    </a:p>
                  </a:txBody>
                  <a:tcPr/>
                </a:tc>
                <a:tc>
                  <a:txBody>
                    <a:bodyPr/>
                    <a:lstStyle/>
                    <a:p>
                      <a:r>
                        <a:rPr lang="en-IE" sz="1900" dirty="0" smtClean="0">
                          <a:latin typeface="Arial" panose="020B0604020202020204" pitchFamily="34" charset="0"/>
                          <a:cs typeface="Arial" panose="020B0604020202020204" pitchFamily="34" charset="0"/>
                        </a:rPr>
                        <a:t>Stock</a:t>
                      </a:r>
                      <a:endParaRPr lang="en-GB" sz="1900" dirty="0">
                        <a:latin typeface="Arial" panose="020B0604020202020204" pitchFamily="34" charset="0"/>
                        <a:cs typeface="Arial" panose="020B0604020202020204" pitchFamily="34" charset="0"/>
                      </a:endParaRPr>
                    </a:p>
                  </a:txBody>
                  <a:tcPr/>
                </a:tc>
                <a:tc>
                  <a:txBody>
                    <a:bodyPr/>
                    <a:lstStyle/>
                    <a:p>
                      <a:r>
                        <a:rPr lang="en-IE" sz="1900" dirty="0" smtClean="0">
                          <a:latin typeface="Arial" panose="020B0604020202020204" pitchFamily="34" charset="0"/>
                          <a:cs typeface="Arial" panose="020B0604020202020204" pitchFamily="34" charset="0"/>
                        </a:rPr>
                        <a:t>£10,000</a:t>
                      </a:r>
                      <a:endParaRPr lang="en-GB" sz="1900" dirty="0">
                        <a:latin typeface="Arial" panose="020B0604020202020204" pitchFamily="34" charset="0"/>
                        <a:cs typeface="Arial" panose="020B0604020202020204" pitchFamily="34" charset="0"/>
                      </a:endParaRPr>
                    </a:p>
                  </a:txBody>
                  <a:tcPr/>
                </a:tc>
              </a:tr>
              <a:tr h="370840">
                <a:tc>
                  <a:txBody>
                    <a:bodyPr/>
                    <a:lstStyle/>
                    <a:p>
                      <a:r>
                        <a:rPr lang="en-IE" sz="1900" dirty="0" smtClean="0">
                          <a:latin typeface="Arial" panose="020B0604020202020204" pitchFamily="34" charset="0"/>
                          <a:cs typeface="Arial" panose="020B0604020202020204" pitchFamily="34" charset="0"/>
                        </a:rPr>
                        <a:t>Debtors</a:t>
                      </a:r>
                      <a:endParaRPr lang="en-GB" sz="1900" dirty="0">
                        <a:latin typeface="Arial" panose="020B0604020202020204" pitchFamily="34" charset="0"/>
                        <a:cs typeface="Arial" panose="020B0604020202020204" pitchFamily="34" charset="0"/>
                      </a:endParaRPr>
                    </a:p>
                  </a:txBody>
                  <a:tcPr/>
                </a:tc>
                <a:tc>
                  <a:txBody>
                    <a:bodyPr/>
                    <a:lstStyle/>
                    <a:p>
                      <a:r>
                        <a:rPr lang="en-IE" sz="1900" dirty="0" smtClean="0">
                          <a:latin typeface="Arial" panose="020B0604020202020204" pitchFamily="34" charset="0"/>
                          <a:cs typeface="Arial" panose="020B0604020202020204" pitchFamily="34" charset="0"/>
                        </a:rPr>
                        <a:t>£10,000</a:t>
                      </a:r>
                      <a:endParaRPr lang="en-GB" sz="1900" dirty="0">
                        <a:latin typeface="Arial" panose="020B0604020202020204" pitchFamily="34" charset="0"/>
                        <a:cs typeface="Arial" panose="020B0604020202020204" pitchFamily="34" charset="0"/>
                      </a:endParaRPr>
                    </a:p>
                  </a:txBody>
                  <a:tcPr/>
                </a:tc>
                <a:tc>
                  <a:txBody>
                    <a:bodyPr/>
                    <a:lstStyle/>
                    <a:p>
                      <a:r>
                        <a:rPr lang="en-IE" sz="1900" dirty="0" smtClean="0">
                          <a:latin typeface="Arial" panose="020B0604020202020204" pitchFamily="34" charset="0"/>
                          <a:cs typeface="Arial" panose="020B0604020202020204" pitchFamily="34" charset="0"/>
                        </a:rPr>
                        <a:t>Debtors</a:t>
                      </a:r>
                      <a:endParaRPr lang="en-GB" sz="1900" dirty="0">
                        <a:latin typeface="Arial" panose="020B0604020202020204" pitchFamily="34" charset="0"/>
                        <a:cs typeface="Arial" panose="020B0604020202020204" pitchFamily="34" charset="0"/>
                      </a:endParaRPr>
                    </a:p>
                  </a:txBody>
                  <a:tcPr/>
                </a:tc>
                <a:tc>
                  <a:txBody>
                    <a:bodyPr/>
                    <a:lstStyle/>
                    <a:p>
                      <a:r>
                        <a:rPr lang="en-IE" sz="1900" dirty="0" smtClean="0">
                          <a:latin typeface="Arial" panose="020B0604020202020204" pitchFamily="34" charset="0"/>
                          <a:cs typeface="Arial" panose="020B0604020202020204" pitchFamily="34" charset="0"/>
                        </a:rPr>
                        <a:t>£4,000</a:t>
                      </a:r>
                      <a:endParaRPr lang="en-GB" sz="1900" dirty="0">
                        <a:latin typeface="Arial" panose="020B0604020202020204" pitchFamily="34" charset="0"/>
                        <a:cs typeface="Arial" panose="020B0604020202020204" pitchFamily="34" charset="0"/>
                      </a:endParaRPr>
                    </a:p>
                  </a:txBody>
                  <a:tcPr/>
                </a:tc>
              </a:tr>
              <a:tr h="370840">
                <a:tc>
                  <a:txBody>
                    <a:bodyPr/>
                    <a:lstStyle/>
                    <a:p>
                      <a:r>
                        <a:rPr lang="en-IE" sz="1900" dirty="0" smtClean="0">
                          <a:latin typeface="Arial" panose="020B0604020202020204" pitchFamily="34" charset="0"/>
                          <a:cs typeface="Arial" panose="020B0604020202020204" pitchFamily="34" charset="0"/>
                        </a:rPr>
                        <a:t>Bank</a:t>
                      </a:r>
                      <a:endParaRPr lang="en-GB" sz="1900" dirty="0">
                        <a:latin typeface="Arial" panose="020B0604020202020204" pitchFamily="34" charset="0"/>
                        <a:cs typeface="Arial" panose="020B0604020202020204" pitchFamily="34" charset="0"/>
                      </a:endParaRPr>
                    </a:p>
                  </a:txBody>
                  <a:tcPr/>
                </a:tc>
                <a:tc>
                  <a:txBody>
                    <a:bodyPr/>
                    <a:lstStyle/>
                    <a:p>
                      <a:r>
                        <a:rPr lang="en-IE" sz="1900" dirty="0" smtClean="0">
                          <a:latin typeface="Arial" panose="020B0604020202020204" pitchFamily="34" charset="0"/>
                          <a:cs typeface="Arial" panose="020B0604020202020204" pitchFamily="34" charset="0"/>
                        </a:rPr>
                        <a:t>£10,000</a:t>
                      </a:r>
                      <a:endParaRPr lang="en-GB" sz="1900" dirty="0">
                        <a:latin typeface="Arial" panose="020B0604020202020204" pitchFamily="34" charset="0"/>
                        <a:cs typeface="Arial" panose="020B0604020202020204" pitchFamily="34" charset="0"/>
                      </a:endParaRPr>
                    </a:p>
                  </a:txBody>
                  <a:tcPr/>
                </a:tc>
                <a:tc>
                  <a:txBody>
                    <a:bodyPr/>
                    <a:lstStyle/>
                    <a:p>
                      <a:r>
                        <a:rPr lang="en-IE" sz="1900" dirty="0" smtClean="0">
                          <a:latin typeface="Arial" panose="020B0604020202020204" pitchFamily="34" charset="0"/>
                          <a:cs typeface="Arial" panose="020B0604020202020204" pitchFamily="34" charset="0"/>
                        </a:rPr>
                        <a:t>Bank</a:t>
                      </a:r>
                      <a:endParaRPr lang="en-GB" sz="1900" dirty="0">
                        <a:latin typeface="Arial" panose="020B0604020202020204" pitchFamily="34" charset="0"/>
                        <a:cs typeface="Arial" panose="020B0604020202020204" pitchFamily="34" charset="0"/>
                      </a:endParaRPr>
                    </a:p>
                  </a:txBody>
                  <a:tcPr/>
                </a:tc>
                <a:tc>
                  <a:txBody>
                    <a:bodyPr/>
                    <a:lstStyle/>
                    <a:p>
                      <a:r>
                        <a:rPr lang="en-IE" sz="1900" dirty="0" smtClean="0">
                          <a:latin typeface="Arial" panose="020B0604020202020204" pitchFamily="34" charset="0"/>
                          <a:cs typeface="Arial" panose="020B0604020202020204" pitchFamily="34" charset="0"/>
                        </a:rPr>
                        <a:t>£4,000</a:t>
                      </a:r>
                      <a:endParaRPr lang="en-GB" sz="1900" dirty="0">
                        <a:latin typeface="Arial" panose="020B0604020202020204" pitchFamily="34" charset="0"/>
                        <a:cs typeface="Arial" panose="020B0604020202020204" pitchFamily="34" charset="0"/>
                      </a:endParaRPr>
                    </a:p>
                  </a:txBody>
                  <a:tcPr/>
                </a:tc>
              </a:tr>
              <a:tr h="370840">
                <a:tc>
                  <a:txBody>
                    <a:bodyPr/>
                    <a:lstStyle/>
                    <a:p>
                      <a:endParaRPr lang="en-GB" sz="1900" dirty="0">
                        <a:latin typeface="Arial" panose="020B0604020202020204" pitchFamily="34" charset="0"/>
                        <a:cs typeface="Arial" panose="020B0604020202020204" pitchFamily="34" charset="0"/>
                      </a:endParaRPr>
                    </a:p>
                  </a:txBody>
                  <a:tcPr/>
                </a:tc>
                <a:tc>
                  <a:txBody>
                    <a:bodyPr/>
                    <a:lstStyle/>
                    <a:p>
                      <a:r>
                        <a:rPr lang="en-IE" sz="1900" dirty="0" smtClean="0">
                          <a:latin typeface="Arial" panose="020B0604020202020204" pitchFamily="34" charset="0"/>
                          <a:cs typeface="Arial" panose="020B0604020202020204" pitchFamily="34" charset="0"/>
                        </a:rPr>
                        <a:t>£40,000</a:t>
                      </a:r>
                      <a:endParaRPr lang="en-GB" sz="1900" dirty="0">
                        <a:latin typeface="Arial" panose="020B0604020202020204" pitchFamily="34" charset="0"/>
                        <a:cs typeface="Arial" panose="020B0604020202020204" pitchFamily="34" charset="0"/>
                      </a:endParaRPr>
                    </a:p>
                  </a:txBody>
                  <a:tcPr/>
                </a:tc>
                <a:tc>
                  <a:txBody>
                    <a:bodyPr/>
                    <a:lstStyle/>
                    <a:p>
                      <a:endParaRPr lang="en-GB" sz="1900" dirty="0">
                        <a:latin typeface="Arial" panose="020B0604020202020204" pitchFamily="34" charset="0"/>
                        <a:cs typeface="Arial" panose="020B0604020202020204" pitchFamily="34" charset="0"/>
                      </a:endParaRPr>
                    </a:p>
                  </a:txBody>
                  <a:tcPr/>
                </a:tc>
                <a:tc>
                  <a:txBody>
                    <a:bodyPr/>
                    <a:lstStyle/>
                    <a:p>
                      <a:r>
                        <a:rPr lang="en-IE" sz="1900" dirty="0" smtClean="0">
                          <a:latin typeface="Arial" panose="020B0604020202020204" pitchFamily="34" charset="0"/>
                          <a:cs typeface="Arial" panose="020B0604020202020204" pitchFamily="34" charset="0"/>
                        </a:rPr>
                        <a:t>£18,000</a:t>
                      </a:r>
                      <a:endParaRPr lang="en-GB" sz="1900" dirty="0">
                        <a:latin typeface="Arial" panose="020B0604020202020204" pitchFamily="34" charset="0"/>
                        <a:cs typeface="Arial" panose="020B0604020202020204" pitchFamily="34" charset="0"/>
                      </a:endParaRPr>
                    </a:p>
                  </a:txBody>
                  <a:tcPr/>
                </a:tc>
              </a:tr>
              <a:tr h="370840">
                <a:tc>
                  <a:txBody>
                    <a:bodyPr/>
                    <a:lstStyle/>
                    <a:p>
                      <a:r>
                        <a:rPr lang="en-IE" sz="1900" dirty="0" smtClean="0">
                          <a:latin typeface="Arial" panose="020B0604020202020204" pitchFamily="34" charset="0"/>
                          <a:cs typeface="Arial" panose="020B0604020202020204" pitchFamily="34" charset="0"/>
                        </a:rPr>
                        <a:t>Current Liabilities</a:t>
                      </a:r>
                      <a:endParaRPr lang="en-GB" sz="1900" dirty="0">
                        <a:latin typeface="Arial" panose="020B0604020202020204" pitchFamily="34" charset="0"/>
                        <a:cs typeface="Arial" panose="020B0604020202020204" pitchFamily="34" charset="0"/>
                      </a:endParaRPr>
                    </a:p>
                  </a:txBody>
                  <a:tcPr/>
                </a:tc>
                <a:tc>
                  <a:txBody>
                    <a:bodyPr/>
                    <a:lstStyle/>
                    <a:p>
                      <a:endParaRPr lang="en-GB" sz="1900" dirty="0">
                        <a:latin typeface="Arial" panose="020B0604020202020204" pitchFamily="34" charset="0"/>
                        <a:cs typeface="Arial" panose="020B0604020202020204" pitchFamily="34" charset="0"/>
                      </a:endParaRPr>
                    </a:p>
                  </a:txBody>
                  <a:tcPr/>
                </a:tc>
                <a:tc>
                  <a:txBody>
                    <a:bodyPr/>
                    <a:lstStyle/>
                    <a:p>
                      <a:r>
                        <a:rPr lang="en-IE" sz="1900" dirty="0" smtClean="0">
                          <a:latin typeface="Arial" panose="020B0604020202020204" pitchFamily="34" charset="0"/>
                          <a:cs typeface="Arial" panose="020B0604020202020204" pitchFamily="34" charset="0"/>
                        </a:rPr>
                        <a:t>Current Liabilities</a:t>
                      </a:r>
                      <a:endParaRPr lang="en-GB" sz="1900" dirty="0">
                        <a:latin typeface="Arial" panose="020B0604020202020204" pitchFamily="34" charset="0"/>
                        <a:cs typeface="Arial" panose="020B0604020202020204" pitchFamily="34" charset="0"/>
                      </a:endParaRPr>
                    </a:p>
                  </a:txBody>
                  <a:tcPr/>
                </a:tc>
                <a:tc>
                  <a:txBody>
                    <a:bodyPr/>
                    <a:lstStyle/>
                    <a:p>
                      <a:endParaRPr lang="en-GB" sz="1900" dirty="0">
                        <a:latin typeface="Arial" panose="020B0604020202020204" pitchFamily="34" charset="0"/>
                        <a:cs typeface="Arial" panose="020B0604020202020204" pitchFamily="34" charset="0"/>
                      </a:endParaRPr>
                    </a:p>
                  </a:txBody>
                  <a:tcPr/>
                </a:tc>
              </a:tr>
              <a:tr h="437511">
                <a:tc>
                  <a:txBody>
                    <a:bodyPr/>
                    <a:lstStyle/>
                    <a:p>
                      <a:r>
                        <a:rPr lang="en-IE" sz="1900" dirty="0" smtClean="0">
                          <a:latin typeface="Arial" panose="020B0604020202020204" pitchFamily="34" charset="0"/>
                          <a:cs typeface="Arial" panose="020B0604020202020204" pitchFamily="34" charset="0"/>
                        </a:rPr>
                        <a:t>Creditors</a:t>
                      </a:r>
                      <a:endParaRPr lang="en-GB" sz="1900" dirty="0">
                        <a:latin typeface="Arial" panose="020B0604020202020204" pitchFamily="34" charset="0"/>
                        <a:cs typeface="Arial" panose="020B0604020202020204" pitchFamily="34" charset="0"/>
                      </a:endParaRPr>
                    </a:p>
                  </a:txBody>
                  <a:tcPr/>
                </a:tc>
                <a:tc>
                  <a:txBody>
                    <a:bodyPr/>
                    <a:lstStyle/>
                    <a:p>
                      <a:r>
                        <a:rPr lang="en-IE" sz="1900" dirty="0" smtClean="0">
                          <a:latin typeface="Arial" panose="020B0604020202020204" pitchFamily="34" charset="0"/>
                          <a:cs typeface="Arial" panose="020B0604020202020204" pitchFamily="34" charset="0"/>
                        </a:rPr>
                        <a:t>£10,000</a:t>
                      </a:r>
                      <a:endParaRPr lang="en-GB" sz="1900" dirty="0">
                        <a:latin typeface="Arial" panose="020B0604020202020204" pitchFamily="34" charset="0"/>
                        <a:cs typeface="Arial" panose="020B0604020202020204" pitchFamily="34" charset="0"/>
                      </a:endParaRPr>
                    </a:p>
                  </a:txBody>
                  <a:tcPr/>
                </a:tc>
                <a:tc>
                  <a:txBody>
                    <a:bodyPr/>
                    <a:lstStyle/>
                    <a:p>
                      <a:r>
                        <a:rPr lang="en-IE" sz="1900" dirty="0" smtClean="0">
                          <a:latin typeface="Arial" panose="020B0604020202020204" pitchFamily="34" charset="0"/>
                          <a:cs typeface="Arial" panose="020B0604020202020204" pitchFamily="34" charset="0"/>
                        </a:rPr>
                        <a:t>Creditors</a:t>
                      </a:r>
                      <a:endParaRPr lang="en-GB" sz="1900" dirty="0">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900" dirty="0" smtClean="0">
                          <a:latin typeface="Arial" panose="020B0604020202020204" pitchFamily="34" charset="0"/>
                          <a:cs typeface="Arial" panose="020B0604020202020204" pitchFamily="34" charset="0"/>
                        </a:rPr>
                        <a:t>£6,000</a:t>
                      </a:r>
                      <a:endParaRPr lang="en-GB" sz="1900" dirty="0" smtClean="0">
                        <a:latin typeface="Arial" panose="020B0604020202020204" pitchFamily="34" charset="0"/>
                        <a:cs typeface="Arial" panose="020B0604020202020204" pitchFamily="34" charset="0"/>
                      </a:endParaRPr>
                    </a:p>
                  </a:txBody>
                  <a:tcPr/>
                </a:tc>
              </a:tr>
              <a:tr h="370840">
                <a:tc>
                  <a:txBody>
                    <a:bodyPr/>
                    <a:lstStyle/>
                    <a:p>
                      <a:endParaRPr lang="en-GB" sz="1900" dirty="0">
                        <a:latin typeface="Arial" panose="020B0604020202020204" pitchFamily="34" charset="0"/>
                        <a:cs typeface="Arial" panose="020B0604020202020204" pitchFamily="34" charset="0"/>
                      </a:endParaRPr>
                    </a:p>
                  </a:txBody>
                  <a:tcPr/>
                </a:tc>
                <a:tc>
                  <a:txBody>
                    <a:bodyPr/>
                    <a:lstStyle/>
                    <a:p>
                      <a:r>
                        <a:rPr lang="en-IE" sz="1900" dirty="0" smtClean="0">
                          <a:latin typeface="Arial" panose="020B0604020202020204" pitchFamily="34" charset="0"/>
                          <a:cs typeface="Arial" panose="020B0604020202020204" pitchFamily="34" charset="0"/>
                        </a:rPr>
                        <a:t>£30,000</a:t>
                      </a:r>
                      <a:endParaRPr lang="en-GB" sz="1900" dirty="0">
                        <a:latin typeface="Arial" panose="020B0604020202020204" pitchFamily="34" charset="0"/>
                        <a:cs typeface="Arial" panose="020B0604020202020204" pitchFamily="34" charset="0"/>
                      </a:endParaRPr>
                    </a:p>
                  </a:txBody>
                  <a:tcPr/>
                </a:tc>
                <a:tc>
                  <a:txBody>
                    <a:bodyPr/>
                    <a:lstStyle/>
                    <a:p>
                      <a:endParaRPr lang="en-GB" sz="1900" dirty="0">
                        <a:latin typeface="Arial" panose="020B0604020202020204" pitchFamily="34" charset="0"/>
                        <a:cs typeface="Arial" panose="020B0604020202020204" pitchFamily="34" charset="0"/>
                      </a:endParaRPr>
                    </a:p>
                  </a:txBody>
                  <a:tcPr/>
                </a:tc>
                <a:tc>
                  <a:txBody>
                    <a:bodyPr/>
                    <a:lstStyle/>
                    <a:p>
                      <a:r>
                        <a:rPr lang="en-IE" sz="1900" dirty="0" smtClean="0">
                          <a:latin typeface="Arial" panose="020B0604020202020204" pitchFamily="34" charset="0"/>
                          <a:cs typeface="Arial" panose="020B0604020202020204" pitchFamily="34" charset="0"/>
                        </a:rPr>
                        <a:t>£12,000</a:t>
                      </a:r>
                      <a:endParaRPr lang="en-GB" sz="19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4271810078"/>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68952" cy="5586145"/>
          </a:xfrm>
          <a:prstGeom prst="rect">
            <a:avLst/>
          </a:prstGeom>
        </p:spPr>
        <p:txBody>
          <a:bodyPr wrap="square">
            <a:spAutoFit/>
          </a:bodyPr>
          <a:lstStyle/>
          <a:p>
            <a:pPr marL="360363" indent="-360363">
              <a:buClr>
                <a:schemeClr val="accent6">
                  <a:lumMod val="50000"/>
                </a:schemeClr>
              </a:buClr>
              <a:buFont typeface="Wingdings 3" panose="05040102010807070707" pitchFamily="18" charset="2"/>
              <a:buChar char=""/>
            </a:pPr>
            <a:r>
              <a:rPr lang="en-US" sz="2100" dirty="0" smtClean="0">
                <a:solidFill>
                  <a:srgbClr val="002060"/>
                </a:solidFill>
              </a:rPr>
              <a:t>It </a:t>
            </a:r>
            <a:r>
              <a:rPr lang="en-US" sz="2100" dirty="0">
                <a:solidFill>
                  <a:srgbClr val="002060"/>
                </a:solidFill>
              </a:rPr>
              <a:t>could be argued that Garden Needs is in a better position, and it may be. It appears to have a good level of stock, plenty of money owing to it and a healthy bank balance. But why is it carrying so much stock? How long has it had the stock for? Will the stock deteriorate? Why has it got so much owing to it? Does it chase up debts well? Why have all that money lying in the bank? Can it not be made to work? And why, considering the points made already, does it still owe £10,000?</a:t>
            </a:r>
          </a:p>
          <a:p>
            <a:pPr marL="360363" indent="-360363">
              <a:buClr>
                <a:schemeClr val="accent6">
                  <a:lumMod val="50000"/>
                </a:schemeClr>
              </a:buClr>
              <a:buFont typeface="Wingdings 3" panose="05040102010807070707" pitchFamily="18" charset="2"/>
              <a:buChar char=""/>
            </a:pPr>
            <a:r>
              <a:rPr lang="en-US" sz="2100" dirty="0">
                <a:solidFill>
                  <a:srgbClr val="002060"/>
                </a:solidFill>
              </a:rPr>
              <a:t>Garden Needs' current ratio (the ratio of current assets to current liabilities) is 4:1, compared to Sunshine Gardens ratio of 3:1. Both these ratios would be considered good but perhaps too high. </a:t>
            </a:r>
            <a:endParaRPr lang="en-US" sz="2100" dirty="0" smtClean="0">
              <a:solidFill>
                <a:srgbClr val="002060"/>
              </a:solidFill>
            </a:endParaRPr>
          </a:p>
          <a:p>
            <a:pPr marL="360363" indent="-360363">
              <a:buClr>
                <a:schemeClr val="accent6">
                  <a:lumMod val="50000"/>
                </a:schemeClr>
              </a:buClr>
              <a:buFont typeface="Wingdings 3" panose="05040102010807070707" pitchFamily="18" charset="2"/>
              <a:buChar char=""/>
            </a:pPr>
            <a:r>
              <a:rPr lang="en-US" sz="2100" dirty="0" smtClean="0">
                <a:solidFill>
                  <a:srgbClr val="002060"/>
                </a:solidFill>
              </a:rPr>
              <a:t>Sunshine </a:t>
            </a:r>
            <a:r>
              <a:rPr lang="en-US" sz="2100" dirty="0">
                <a:solidFill>
                  <a:srgbClr val="002060"/>
                </a:solidFill>
              </a:rPr>
              <a:t>Gardens holds lower stock levels, is owed less money and carries less 'spare' money in the bank. Its creditors, whilst lower than Garden Needs, are higher than the amount in the bank and if the creditors demanded quick payment it would not be able to comply without realising some of its other current assets. Consider your verdict.</a:t>
            </a:r>
          </a:p>
        </p:txBody>
      </p:sp>
      <p:sp>
        <p:nvSpPr>
          <p:cNvPr id="6" name="Title 1"/>
          <p:cNvSpPr>
            <a:spLocks noGrp="1"/>
          </p:cNvSpPr>
          <p:nvPr>
            <p:ph type="title"/>
          </p:nvPr>
        </p:nvSpPr>
        <p:spPr>
          <a:xfrm>
            <a:off x="35496" y="72008"/>
            <a:ext cx="7704856" cy="548680"/>
          </a:xfrm>
        </p:spPr>
        <p:txBody>
          <a:bodyPr>
            <a:noAutofit/>
          </a:bodyPr>
          <a:lstStyle/>
          <a:p>
            <a:r>
              <a:rPr lang="en-GB" sz="3200" dirty="0" smtClean="0"/>
              <a:t>14.1 – </a:t>
            </a:r>
            <a:r>
              <a:rPr lang="en-US" sz="3200" dirty="0"/>
              <a:t>Working capital in the accounts</a:t>
            </a:r>
            <a:endParaRPr lang="en-GB" sz="3200" dirty="0"/>
          </a:p>
        </p:txBody>
      </p:sp>
      <p:sp>
        <p:nvSpPr>
          <p:cNvPr id="5" name="Round Same Side Corner Rectangle 4">
            <a:hlinkClick r:id="" action="ppaction://noaction"/>
          </p:cNvPr>
          <p:cNvSpPr/>
          <p:nvPr/>
        </p:nvSpPr>
        <p:spPr>
          <a:xfrm>
            <a:off x="7092280" y="661070"/>
            <a:ext cx="648072"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74</a:t>
            </a:r>
            <a:endParaRPr lang="en-GB" sz="11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97695142"/>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68952" cy="5509200"/>
          </a:xfrm>
          <a:prstGeom prst="rect">
            <a:avLst/>
          </a:prstGeom>
        </p:spPr>
        <p:txBody>
          <a:bodyPr wrap="square">
            <a:spAutoFit/>
          </a:bodyPr>
          <a:lstStyle/>
          <a:p>
            <a:pPr marL="360363" indent="-360363">
              <a:buClr>
                <a:schemeClr val="accent6">
                  <a:lumMod val="50000"/>
                </a:schemeClr>
              </a:buClr>
              <a:buFont typeface="Wingdings 3" panose="05040102010807070707" pitchFamily="18" charset="2"/>
              <a:buChar char=""/>
            </a:pPr>
            <a:r>
              <a:rPr lang="en-US" sz="2200" dirty="0"/>
              <a:t>Businesses that use detailed budgets will examine variances carefully and will get an idea of how well they are doing. What that doesn't show is how quickly cash is coming into a business and how quickly it is going out. </a:t>
            </a:r>
            <a:endParaRPr lang="en-US" sz="2200" dirty="0" smtClean="0"/>
          </a:p>
          <a:p>
            <a:pPr marL="360363" indent="-360363">
              <a:buClr>
                <a:schemeClr val="accent6">
                  <a:lumMod val="50000"/>
                </a:schemeClr>
              </a:buClr>
              <a:buFont typeface="Wingdings 3" panose="05040102010807070707" pitchFamily="18" charset="2"/>
              <a:buChar char=""/>
            </a:pPr>
            <a:r>
              <a:rPr lang="en-US" sz="2200" dirty="0" smtClean="0"/>
              <a:t>Only </a:t>
            </a:r>
            <a:r>
              <a:rPr lang="en-US" sz="2200" dirty="0"/>
              <a:t>when actual cash flows are compared with forecasted cash flows will it become clear if a firm is cash rich or cash poor. Firms with a good system of variance analysis and cash flow management will be able to react quickly to cash flow shortages.</a:t>
            </a:r>
          </a:p>
          <a:p>
            <a:pPr marL="360363" indent="-360363">
              <a:buClr>
                <a:schemeClr val="accent6">
                  <a:lumMod val="50000"/>
                </a:schemeClr>
              </a:buClr>
              <a:buFont typeface="Wingdings 3" panose="05040102010807070707" pitchFamily="18" charset="2"/>
              <a:buChar char=""/>
            </a:pPr>
            <a:r>
              <a:rPr lang="en-US" sz="2200" dirty="0"/>
              <a:t>When the economy is doing well businesses do not necessarily need to be as cash rich as they do when the economy is not doing well. Some businesses perform well in hard times; discount stores and supermarkets that concentrate on non-branded products are two examples. </a:t>
            </a:r>
            <a:endParaRPr lang="en-US" sz="2200" dirty="0" smtClean="0"/>
          </a:p>
          <a:p>
            <a:pPr marL="360363" indent="-360363">
              <a:buClr>
                <a:schemeClr val="accent6">
                  <a:lumMod val="50000"/>
                </a:schemeClr>
              </a:buClr>
              <a:buFont typeface="Wingdings 3" panose="05040102010807070707" pitchFamily="18" charset="2"/>
              <a:buChar char=""/>
            </a:pPr>
            <a:r>
              <a:rPr lang="en-US" sz="2200" dirty="0" smtClean="0"/>
              <a:t>But </a:t>
            </a:r>
            <a:r>
              <a:rPr lang="en-US" sz="2200" dirty="0"/>
              <a:t>most businesses find that they have fewer customers and they are spending less. Having cash available in times of hardship is a godsend for </a:t>
            </a:r>
            <a:r>
              <a:rPr lang="en-US" sz="2200" dirty="0" smtClean="0"/>
              <a:t>businesses</a:t>
            </a:r>
            <a:endParaRPr lang="en-US" sz="2200" dirty="0"/>
          </a:p>
        </p:txBody>
      </p:sp>
      <p:sp>
        <p:nvSpPr>
          <p:cNvPr id="6" name="Title 1"/>
          <p:cNvSpPr>
            <a:spLocks noGrp="1"/>
          </p:cNvSpPr>
          <p:nvPr>
            <p:ph type="title"/>
          </p:nvPr>
        </p:nvSpPr>
        <p:spPr>
          <a:xfrm>
            <a:off x="35496" y="72008"/>
            <a:ext cx="7704856" cy="548680"/>
          </a:xfrm>
        </p:spPr>
        <p:txBody>
          <a:bodyPr>
            <a:noAutofit/>
          </a:bodyPr>
          <a:lstStyle/>
          <a:p>
            <a:r>
              <a:rPr lang="en-GB" sz="2800" dirty="0" smtClean="0"/>
              <a:t>14.1 – </a:t>
            </a:r>
            <a:r>
              <a:rPr lang="en-US" sz="2800" dirty="0"/>
              <a:t>Working capital </a:t>
            </a:r>
            <a:r>
              <a:rPr lang="en-US" sz="2800" dirty="0" smtClean="0"/>
              <a:t>– How Problems Develop</a:t>
            </a:r>
            <a:endParaRPr lang="en-GB" sz="2800" dirty="0"/>
          </a:p>
        </p:txBody>
      </p:sp>
      <p:sp>
        <p:nvSpPr>
          <p:cNvPr id="5" name="Round Same Side Corner Rectangle 4">
            <a:hlinkClick r:id="" action="ppaction://noaction"/>
          </p:cNvPr>
          <p:cNvSpPr/>
          <p:nvPr/>
        </p:nvSpPr>
        <p:spPr>
          <a:xfrm>
            <a:off x="7092280" y="661070"/>
            <a:ext cx="648072"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74</a:t>
            </a:r>
            <a:endParaRPr lang="en-GB" sz="11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95628960"/>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68952" cy="4154984"/>
          </a:xfrm>
          <a:prstGeom prst="rect">
            <a:avLst/>
          </a:prstGeom>
        </p:spPr>
        <p:txBody>
          <a:bodyPr wrap="square">
            <a:spAutoFit/>
          </a:bodyPr>
          <a:lstStyle/>
          <a:p>
            <a:pPr marL="360363" indent="-360363">
              <a:buClr>
                <a:schemeClr val="accent6">
                  <a:lumMod val="50000"/>
                </a:schemeClr>
              </a:buClr>
              <a:buFont typeface="Wingdings 3" panose="05040102010807070707" pitchFamily="18" charset="2"/>
              <a:buChar char=""/>
            </a:pPr>
            <a:r>
              <a:rPr lang="en-US" sz="2200" dirty="0" smtClean="0"/>
              <a:t>In </a:t>
            </a:r>
            <a:r>
              <a:rPr lang="en-US" sz="2200" dirty="0"/>
              <a:t>2008, many businesses fortunately had savings from the good years. If they had not, the recession would have been much worse.</a:t>
            </a:r>
          </a:p>
          <a:p>
            <a:pPr marL="360363" indent="-360363">
              <a:buClr>
                <a:schemeClr val="accent6">
                  <a:lumMod val="50000"/>
                </a:schemeClr>
              </a:buClr>
              <a:buFont typeface="Wingdings 3" panose="05040102010807070707" pitchFamily="18" charset="2"/>
              <a:buChar char=""/>
            </a:pPr>
            <a:r>
              <a:rPr lang="en-US" sz="2200" dirty="0"/>
              <a:t>When the market is growing, many businesses will want to expand to take advantage of the demand for their products. But long before they can sell the final product, they have to have funds to cover their costs of production. If they expand faster than they can pay their bills, they are said to be </a:t>
            </a:r>
            <a:r>
              <a:rPr lang="en-US" sz="2200" dirty="0" smtClean="0"/>
              <a:t>overtrading.</a:t>
            </a:r>
          </a:p>
          <a:p>
            <a:pPr marL="360363" indent="-360363">
              <a:buClr>
                <a:schemeClr val="accent6">
                  <a:lumMod val="50000"/>
                </a:schemeClr>
              </a:buClr>
              <a:buFont typeface="Wingdings 3" panose="05040102010807070707" pitchFamily="18" charset="2"/>
              <a:buChar char=""/>
            </a:pPr>
            <a:r>
              <a:rPr lang="en-US" sz="2200" dirty="0" smtClean="0"/>
              <a:t>This </a:t>
            </a:r>
            <a:r>
              <a:rPr lang="en-US" sz="2200" dirty="0"/>
              <a:t>was probably what happened to Pete in the opening case study. Business owners need to know, either from past experience or from the signals in their monthly cash flow, when they will need to inject extra finance into their business.</a:t>
            </a:r>
          </a:p>
        </p:txBody>
      </p:sp>
      <p:sp>
        <p:nvSpPr>
          <p:cNvPr id="6" name="Title 1"/>
          <p:cNvSpPr>
            <a:spLocks noGrp="1"/>
          </p:cNvSpPr>
          <p:nvPr>
            <p:ph type="title"/>
          </p:nvPr>
        </p:nvSpPr>
        <p:spPr>
          <a:xfrm>
            <a:off x="35496" y="72008"/>
            <a:ext cx="7704856" cy="548680"/>
          </a:xfrm>
        </p:spPr>
        <p:txBody>
          <a:bodyPr>
            <a:noAutofit/>
          </a:bodyPr>
          <a:lstStyle/>
          <a:p>
            <a:r>
              <a:rPr lang="en-GB" sz="2800" dirty="0" smtClean="0"/>
              <a:t>14.1 – </a:t>
            </a:r>
            <a:r>
              <a:rPr lang="en-US" sz="2800" dirty="0"/>
              <a:t>Working capital </a:t>
            </a:r>
            <a:r>
              <a:rPr lang="en-US" sz="2800" dirty="0" smtClean="0"/>
              <a:t>– How Problems Develop</a:t>
            </a:r>
            <a:endParaRPr lang="en-GB" sz="2800" dirty="0"/>
          </a:p>
        </p:txBody>
      </p:sp>
      <p:sp>
        <p:nvSpPr>
          <p:cNvPr id="5" name="Round Same Side Corner Rectangle 4">
            <a:hlinkClick r:id="" action="ppaction://noaction"/>
          </p:cNvPr>
          <p:cNvSpPr/>
          <p:nvPr/>
        </p:nvSpPr>
        <p:spPr>
          <a:xfrm>
            <a:off x="7092280" y="661070"/>
            <a:ext cx="648072"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74</a:t>
            </a:r>
            <a:endParaRPr lang="en-GB" sz="1100" b="1" dirty="0">
              <a:latin typeface="Arial" panose="020B0604020202020204" pitchFamily="34" charset="0"/>
              <a:cs typeface="Arial" panose="020B0604020202020204" pitchFamily="34" charset="0"/>
            </a:endParaRPr>
          </a:p>
        </p:txBody>
      </p:sp>
      <p:sp>
        <p:nvSpPr>
          <p:cNvPr id="7" name="Rectangle 6"/>
          <p:cNvSpPr/>
          <p:nvPr/>
        </p:nvSpPr>
        <p:spPr>
          <a:xfrm>
            <a:off x="251520" y="5517232"/>
            <a:ext cx="8568952" cy="1107996"/>
          </a:xfrm>
          <a:prstGeom prst="rect">
            <a:avLst/>
          </a:prstGeom>
          <a:solidFill>
            <a:schemeClr val="accent6">
              <a:lumMod val="60000"/>
              <a:lumOff val="40000"/>
            </a:schemeClr>
          </a:solidFill>
          <a:ln w="57150">
            <a:solidFill>
              <a:srgbClr val="002060"/>
            </a:solidFill>
          </a:ln>
        </p:spPr>
        <p:txBody>
          <a:bodyPr wrap="square">
            <a:spAutoFit/>
          </a:bodyPr>
          <a:lstStyle/>
          <a:p>
            <a:pPr marR="203200" algn="just">
              <a:spcBef>
                <a:spcPts val="900"/>
              </a:spcBef>
              <a:spcAft>
                <a:spcPts val="600"/>
              </a:spcAft>
            </a:pPr>
            <a:r>
              <a:rPr lang="en-US" sz="2200" b="1" dirty="0">
                <a:solidFill>
                  <a:srgbClr val="000000"/>
                </a:solidFill>
                <a:latin typeface="Arial" panose="020B0604020202020204" pitchFamily="34" charset="0"/>
                <a:ea typeface="Segoe UI" panose="020B0502040204020203" pitchFamily="34" charset="0"/>
                <a:cs typeface="Arial" panose="020B0604020202020204" pitchFamily="34" charset="0"/>
              </a:rPr>
              <a:t>Overtrading</a:t>
            </a:r>
            <a:r>
              <a:rPr lang="en-US" sz="2200" dirty="0">
                <a:solidFill>
                  <a:srgbClr val="000000"/>
                </a:solidFill>
                <a:latin typeface="Arial" panose="020B0604020202020204" pitchFamily="34" charset="0"/>
                <a:ea typeface="Segoe UI" panose="020B0502040204020203" pitchFamily="34" charset="0"/>
                <a:cs typeface="Arial" panose="020B0604020202020204" pitchFamily="34" charset="0"/>
              </a:rPr>
              <a:t> occurs when a business, especially a new business, rapidly expands, taking in orders that cannot be supported by its working capital. This can have serious repercussions.</a:t>
            </a:r>
          </a:p>
        </p:txBody>
      </p:sp>
    </p:spTree>
    <p:extLst>
      <p:ext uri="{BB962C8B-B14F-4D97-AF65-F5344CB8AC3E}">
        <p14:creationId xmlns:p14="http://schemas.microsoft.com/office/powerpoint/2010/main" val="826028992"/>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68952" cy="5632311"/>
          </a:xfrm>
          <a:prstGeom prst="rect">
            <a:avLst/>
          </a:prstGeom>
        </p:spPr>
        <p:txBody>
          <a:bodyPr wrap="square">
            <a:spAutoFit/>
          </a:bodyPr>
          <a:lstStyle/>
          <a:p>
            <a:pPr marL="360363" indent="-360363">
              <a:buClr>
                <a:schemeClr val="accent6">
                  <a:lumMod val="50000"/>
                </a:schemeClr>
              </a:buClr>
              <a:buFont typeface="Wingdings 3" panose="05040102010807070707" pitchFamily="18" charset="2"/>
              <a:buChar char=""/>
            </a:pPr>
            <a:r>
              <a:rPr lang="en-US" sz="2000" dirty="0"/>
              <a:t>Contingency finance planning should be in place before any crises are identified. There are several possibilities and the first port of call may not be the bank. Other measures include:</a:t>
            </a:r>
          </a:p>
          <a:p>
            <a:pPr marL="723900" indent="-360363">
              <a:buClr>
                <a:schemeClr val="accent6">
                  <a:lumMod val="50000"/>
                </a:schemeClr>
              </a:buClr>
              <a:buFont typeface="Arial" panose="020B0604020202020204" pitchFamily="34" charset="0"/>
              <a:buChar char="•"/>
            </a:pPr>
            <a:r>
              <a:rPr lang="en-US" sz="2000" dirty="0" smtClean="0"/>
              <a:t>managing </a:t>
            </a:r>
            <a:r>
              <a:rPr lang="en-US" sz="2000" dirty="0"/>
              <a:t>supplier credit</a:t>
            </a:r>
          </a:p>
          <a:p>
            <a:pPr marL="723900" indent="-360363">
              <a:buClr>
                <a:schemeClr val="accent6">
                  <a:lumMod val="50000"/>
                </a:schemeClr>
              </a:buClr>
              <a:buFont typeface="Arial" panose="020B0604020202020204" pitchFamily="34" charset="0"/>
              <a:buChar char="•"/>
            </a:pPr>
            <a:r>
              <a:rPr lang="en-US" sz="2000" dirty="0" smtClean="0"/>
              <a:t>managing </a:t>
            </a:r>
            <a:r>
              <a:rPr lang="en-US" sz="2000" dirty="0"/>
              <a:t>customer credit</a:t>
            </a:r>
          </a:p>
          <a:p>
            <a:pPr marL="723900" indent="-360363">
              <a:buClr>
                <a:schemeClr val="accent6">
                  <a:lumMod val="50000"/>
                </a:schemeClr>
              </a:buClr>
              <a:buFont typeface="Arial" panose="020B0604020202020204" pitchFamily="34" charset="0"/>
              <a:buChar char="•"/>
            </a:pPr>
            <a:r>
              <a:rPr lang="en-US" sz="2000" dirty="0" smtClean="0"/>
              <a:t>can </a:t>
            </a:r>
            <a:r>
              <a:rPr lang="en-US" sz="2000" dirty="0"/>
              <a:t>stocks be reduced?</a:t>
            </a:r>
          </a:p>
          <a:p>
            <a:pPr marL="723900" indent="-360363">
              <a:buClr>
                <a:schemeClr val="accent6">
                  <a:lumMod val="50000"/>
                </a:schemeClr>
              </a:buClr>
              <a:buFont typeface="Arial" panose="020B0604020202020204" pitchFamily="34" charset="0"/>
              <a:buChar char="•"/>
            </a:pPr>
            <a:r>
              <a:rPr lang="en-US" sz="2000" dirty="0" smtClean="0"/>
              <a:t>factoring</a:t>
            </a:r>
            <a:r>
              <a:rPr lang="en-US" sz="2000" dirty="0"/>
              <a:t>.</a:t>
            </a:r>
          </a:p>
          <a:p>
            <a:pPr marL="360363" indent="-360363">
              <a:buClr>
                <a:schemeClr val="accent6">
                  <a:lumMod val="50000"/>
                </a:schemeClr>
              </a:buClr>
              <a:buFont typeface="Wingdings 3" panose="05040102010807070707" pitchFamily="18" charset="2"/>
              <a:buChar char=""/>
            </a:pPr>
            <a:r>
              <a:rPr lang="en-US" sz="2000" dirty="0"/>
              <a:t>Banks are out to make profits for their shareholders and much of that profit comes from business customers. Rather than rushing to the bank, businesses should make sure they have reviewed their internal procedures first.</a:t>
            </a:r>
          </a:p>
          <a:p>
            <a:pPr marL="360363" indent="-360363">
              <a:buClr>
                <a:schemeClr val="accent6">
                  <a:lumMod val="50000"/>
                </a:schemeClr>
              </a:buClr>
              <a:buFont typeface="Wingdings 3" panose="05040102010807070707" pitchFamily="18" charset="2"/>
              <a:buChar char=""/>
            </a:pPr>
            <a:r>
              <a:rPr lang="en-US" sz="2000" b="1" dirty="0"/>
              <a:t>Good relationships with customers and suppliers are vital</a:t>
            </a:r>
            <a:r>
              <a:rPr lang="en-US" sz="2000" dirty="0"/>
              <a:t>. If a business always pays suppliers on time, doesn't always wait 30 days or more before paying, it can expect those suppliers to reciprocate when times are hard. After all, suppliers need customer businesses to stay afloat. Negotiating extended credit terms would be worthwhile but businesses that have not been good payers cannot expect </a:t>
            </a:r>
            <a:r>
              <a:rPr lang="en-US" sz="2000" dirty="0" err="1"/>
              <a:t>favours</a:t>
            </a:r>
            <a:r>
              <a:rPr lang="en-US" sz="2000" dirty="0"/>
              <a:t>. Supplies may be cut off</a:t>
            </a:r>
            <a:r>
              <a:rPr lang="en-US" sz="2000" dirty="0" smtClean="0"/>
              <a:t>.</a:t>
            </a:r>
            <a:endParaRPr lang="en-US" sz="2000" dirty="0"/>
          </a:p>
        </p:txBody>
      </p:sp>
      <p:sp>
        <p:nvSpPr>
          <p:cNvPr id="6" name="Title 1"/>
          <p:cNvSpPr>
            <a:spLocks noGrp="1"/>
          </p:cNvSpPr>
          <p:nvPr>
            <p:ph type="title"/>
          </p:nvPr>
        </p:nvSpPr>
        <p:spPr>
          <a:xfrm>
            <a:off x="35496" y="72008"/>
            <a:ext cx="7704856" cy="548680"/>
          </a:xfrm>
        </p:spPr>
        <p:txBody>
          <a:bodyPr>
            <a:noAutofit/>
          </a:bodyPr>
          <a:lstStyle/>
          <a:p>
            <a:r>
              <a:rPr lang="en-GB" sz="3600" dirty="0" smtClean="0"/>
              <a:t>14.2 – </a:t>
            </a:r>
            <a:r>
              <a:rPr lang="en-US" sz="3600" dirty="0" smtClean="0"/>
              <a:t>Contingency Finance Planning</a:t>
            </a:r>
            <a:endParaRPr lang="en-GB" sz="3600" dirty="0"/>
          </a:p>
        </p:txBody>
      </p:sp>
      <p:sp>
        <p:nvSpPr>
          <p:cNvPr id="5" name="Round Same Side Corner Rectangle 4">
            <a:hlinkClick r:id="" action="ppaction://noaction"/>
          </p:cNvPr>
          <p:cNvSpPr/>
          <p:nvPr/>
        </p:nvSpPr>
        <p:spPr>
          <a:xfrm>
            <a:off x="7092280" y="661070"/>
            <a:ext cx="648072"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75</a:t>
            </a:r>
            <a:endParaRPr lang="en-GB" sz="11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70329821"/>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3700" b="1" dirty="0" smtClean="0"/>
              <a:t>1 – New Business Ideas - Expectations</a:t>
            </a:r>
          </a:p>
        </p:txBody>
      </p:sp>
      <p:sp>
        <p:nvSpPr>
          <p:cNvPr id="2" name="Rectangle 1"/>
          <p:cNvSpPr/>
          <p:nvPr/>
        </p:nvSpPr>
        <p:spPr>
          <a:xfrm>
            <a:off x="251520" y="1096426"/>
            <a:ext cx="8640960" cy="5355312"/>
          </a:xfrm>
          <a:prstGeom prst="rect">
            <a:avLst/>
          </a:prstGeom>
        </p:spPr>
        <p:txBody>
          <a:bodyPr wrap="square">
            <a:spAutoFit/>
          </a:bodyPr>
          <a:lstStyle/>
          <a:p>
            <a:pPr>
              <a:buClr>
                <a:schemeClr val="accent6">
                  <a:lumMod val="50000"/>
                </a:schemeClr>
              </a:buClr>
            </a:pPr>
            <a:r>
              <a:rPr lang="en-US" b="1" dirty="0"/>
              <a:t>What are examiners looking for</a:t>
            </a:r>
            <a:r>
              <a:rPr lang="en-US" b="1" dirty="0" smtClean="0"/>
              <a:t>?</a:t>
            </a:r>
            <a:endParaRPr lang="en-US" b="1" dirty="0"/>
          </a:p>
          <a:p>
            <a:pPr marL="457200" indent="-457200">
              <a:buClr>
                <a:schemeClr val="accent6">
                  <a:lumMod val="50000"/>
                </a:schemeClr>
              </a:buClr>
              <a:buFont typeface="Wingdings 3" panose="05040102010807070707" pitchFamily="18" charset="2"/>
              <a:buChar char=""/>
            </a:pPr>
            <a:r>
              <a:rPr lang="en-US" dirty="0"/>
              <a:t>Examiners use instructions to help you to decide the length and depth of your answer</a:t>
            </a:r>
            <a:r>
              <a:rPr lang="en-US" dirty="0" smtClean="0"/>
              <a:t>.</a:t>
            </a:r>
            <a:endParaRPr lang="en-US" dirty="0"/>
          </a:p>
          <a:p>
            <a:pPr>
              <a:buClr>
                <a:schemeClr val="accent6">
                  <a:lumMod val="50000"/>
                </a:schemeClr>
              </a:buClr>
            </a:pPr>
            <a:r>
              <a:rPr lang="en-US" b="1" dirty="0"/>
              <a:t>State, define, list, outline</a:t>
            </a:r>
          </a:p>
          <a:p>
            <a:pPr marL="457200" indent="-457200">
              <a:buClr>
                <a:schemeClr val="accent6">
                  <a:lumMod val="50000"/>
                </a:schemeClr>
              </a:buClr>
              <a:buFont typeface="Wingdings 3" panose="05040102010807070707" pitchFamily="18" charset="2"/>
              <a:buChar char=""/>
            </a:pPr>
            <a:r>
              <a:rPr lang="en-US" dirty="0"/>
              <a:t>These key words require short, concise answers, often recall of material that you have </a:t>
            </a:r>
            <a:r>
              <a:rPr lang="en-US" dirty="0" err="1"/>
              <a:t>memorised</a:t>
            </a:r>
            <a:r>
              <a:rPr lang="en-US" dirty="0" smtClean="0"/>
              <a:t>.</a:t>
            </a:r>
            <a:endParaRPr lang="en-US" dirty="0"/>
          </a:p>
          <a:p>
            <a:pPr>
              <a:buClr>
                <a:schemeClr val="accent6">
                  <a:lumMod val="50000"/>
                </a:schemeClr>
              </a:buClr>
            </a:pPr>
            <a:r>
              <a:rPr lang="en-US" b="1" dirty="0"/>
              <a:t>Explain, describe, discuss</a:t>
            </a:r>
          </a:p>
          <a:p>
            <a:pPr marL="457200" indent="-457200">
              <a:buClr>
                <a:schemeClr val="accent6">
                  <a:lumMod val="50000"/>
                </a:schemeClr>
              </a:buClr>
              <a:buFont typeface="Wingdings 3" panose="05040102010807070707" pitchFamily="18" charset="2"/>
              <a:buChar char=""/>
            </a:pPr>
            <a:r>
              <a:rPr lang="en-US" dirty="0"/>
              <a:t>Some reasoning or some reference to theory is needed, depending on the context.</a:t>
            </a:r>
          </a:p>
          <a:p>
            <a:pPr marL="457200" indent="-457200">
              <a:buClr>
                <a:schemeClr val="accent6">
                  <a:lumMod val="50000"/>
                </a:schemeClr>
              </a:buClr>
              <a:buFont typeface="Wingdings 3" panose="05040102010807070707" pitchFamily="18" charset="2"/>
              <a:buChar char=""/>
            </a:pPr>
            <a:r>
              <a:rPr lang="en-US" dirty="0"/>
              <a:t>Explaining and discussing require you to give a more detailed answer than when you are asked to ‘describe' something</a:t>
            </a:r>
            <a:r>
              <a:rPr lang="en-US" dirty="0" smtClean="0"/>
              <a:t>.</a:t>
            </a:r>
            <a:endParaRPr lang="en-US" dirty="0"/>
          </a:p>
          <a:p>
            <a:pPr>
              <a:buClr>
                <a:schemeClr val="accent6">
                  <a:lumMod val="50000"/>
                </a:schemeClr>
              </a:buClr>
            </a:pPr>
            <a:r>
              <a:rPr lang="en-US" b="1" dirty="0"/>
              <a:t>Apply</a:t>
            </a:r>
          </a:p>
          <a:p>
            <a:pPr marL="457200" indent="-457200">
              <a:buClr>
                <a:schemeClr val="accent6">
                  <a:lumMod val="50000"/>
                </a:schemeClr>
              </a:buClr>
              <a:buFont typeface="Wingdings 3" panose="05040102010807070707" pitchFamily="18" charset="2"/>
              <a:buChar char=""/>
            </a:pPr>
            <a:r>
              <a:rPr lang="en-US" dirty="0"/>
              <a:t>Here, you must make sure that you relate your answer to the given situation (this is always good practice in Business Studies exams</a:t>
            </a:r>
            <a:r>
              <a:rPr lang="en-US" dirty="0" smtClean="0"/>
              <a:t>).</a:t>
            </a:r>
            <a:endParaRPr lang="en-US" dirty="0"/>
          </a:p>
          <a:p>
            <a:pPr>
              <a:buClr>
                <a:schemeClr val="accent6">
                  <a:lumMod val="50000"/>
                </a:schemeClr>
              </a:buClr>
            </a:pPr>
            <a:r>
              <a:rPr lang="en-US" b="1" dirty="0"/>
              <a:t>Evaluate</a:t>
            </a:r>
          </a:p>
          <a:p>
            <a:pPr marL="457200" indent="-457200">
              <a:buClr>
                <a:schemeClr val="accent6">
                  <a:lumMod val="50000"/>
                </a:schemeClr>
              </a:buClr>
              <a:buFont typeface="Wingdings 3" panose="05040102010807070707" pitchFamily="18" charset="2"/>
              <a:buChar char=""/>
            </a:pPr>
            <a:r>
              <a:rPr lang="en-US" dirty="0"/>
              <a:t>You are required to provide full and detailed arguments, often ‘for' and ‘against', to show your depth of understanding</a:t>
            </a:r>
            <a:r>
              <a:rPr lang="en-US" dirty="0" smtClean="0"/>
              <a:t>.</a:t>
            </a:r>
            <a:endParaRPr lang="en-US" dirty="0"/>
          </a:p>
          <a:p>
            <a:pPr>
              <a:buClr>
                <a:schemeClr val="accent6">
                  <a:lumMod val="50000"/>
                </a:schemeClr>
              </a:buClr>
            </a:pPr>
            <a:r>
              <a:rPr lang="en-US" b="1" dirty="0"/>
              <a:t>Calculate</a:t>
            </a:r>
          </a:p>
          <a:p>
            <a:pPr marL="457200" indent="-457200">
              <a:buClr>
                <a:schemeClr val="accent6">
                  <a:lumMod val="50000"/>
                </a:schemeClr>
              </a:buClr>
              <a:buFont typeface="Wingdings 3" panose="05040102010807070707" pitchFamily="18" charset="2"/>
              <a:buChar char=""/>
            </a:pPr>
            <a:r>
              <a:rPr lang="en-US" dirty="0"/>
              <a:t>A numerical answer is required here</a:t>
            </a:r>
            <a:r>
              <a:rPr lang="en-US" dirty="0" smtClean="0"/>
              <a:t>.</a:t>
            </a:r>
            <a:endParaRPr lang="en-US" dirty="0"/>
          </a:p>
        </p:txBody>
      </p:sp>
    </p:spTree>
    <p:extLst>
      <p:ext uri="{BB962C8B-B14F-4D97-AF65-F5344CB8AC3E}">
        <p14:creationId xmlns:p14="http://schemas.microsoft.com/office/powerpoint/2010/main" val="2294758787"/>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68952" cy="3970318"/>
          </a:xfrm>
          <a:prstGeom prst="rect">
            <a:avLst/>
          </a:prstGeom>
        </p:spPr>
        <p:txBody>
          <a:bodyPr wrap="square">
            <a:spAutoFit/>
          </a:bodyPr>
          <a:lstStyle/>
          <a:p>
            <a:pPr marL="360363" indent="-360363">
              <a:buClr>
                <a:schemeClr val="accent6">
                  <a:lumMod val="50000"/>
                </a:schemeClr>
              </a:buClr>
              <a:buFont typeface="Wingdings 3" panose="05040102010807070707" pitchFamily="18" charset="2"/>
              <a:buChar char=""/>
            </a:pPr>
            <a:r>
              <a:rPr lang="en-US" sz="2800" b="1" dirty="0" smtClean="0"/>
              <a:t>Can customers be persuaded to pay up more quickly? </a:t>
            </a:r>
            <a:r>
              <a:rPr lang="en-US" sz="2800" dirty="0" smtClean="0"/>
              <a:t>Even if only a few comply with this request, a cash crisis may be averted. Giving better discounts to those who do pay quickly can give them an incentive to pay quickly.</a:t>
            </a:r>
          </a:p>
          <a:p>
            <a:pPr marL="360363" indent="-360363">
              <a:buClr>
                <a:schemeClr val="accent6">
                  <a:lumMod val="50000"/>
                </a:schemeClr>
              </a:buClr>
              <a:buFont typeface="Wingdings 3" panose="05040102010807070707" pitchFamily="18" charset="2"/>
              <a:buChar char=""/>
            </a:pPr>
            <a:r>
              <a:rPr lang="en-US" sz="2800" b="1" dirty="0" smtClean="0"/>
              <a:t>If </a:t>
            </a:r>
            <a:r>
              <a:rPr lang="en-US" sz="2800" b="1" dirty="0"/>
              <a:t>stocks can be reduced, less working capital will be needed.</a:t>
            </a:r>
            <a:r>
              <a:rPr lang="en-US" sz="2800" dirty="0"/>
              <a:t> The flow chart shows how JIT stock control might allow destocking, save money and free up working capital for other things</a:t>
            </a:r>
            <a:r>
              <a:rPr lang="en-US" sz="2800" dirty="0" smtClean="0"/>
              <a:t>.</a:t>
            </a:r>
            <a:endParaRPr lang="en-US" sz="2800" dirty="0"/>
          </a:p>
        </p:txBody>
      </p:sp>
      <p:sp>
        <p:nvSpPr>
          <p:cNvPr id="6" name="Title 1"/>
          <p:cNvSpPr>
            <a:spLocks noGrp="1"/>
          </p:cNvSpPr>
          <p:nvPr>
            <p:ph type="title"/>
          </p:nvPr>
        </p:nvSpPr>
        <p:spPr>
          <a:xfrm>
            <a:off x="35496" y="72008"/>
            <a:ext cx="7704856" cy="548680"/>
          </a:xfrm>
        </p:spPr>
        <p:txBody>
          <a:bodyPr>
            <a:noAutofit/>
          </a:bodyPr>
          <a:lstStyle/>
          <a:p>
            <a:r>
              <a:rPr lang="en-GB" sz="3600" dirty="0" smtClean="0"/>
              <a:t>14.2 – </a:t>
            </a:r>
            <a:r>
              <a:rPr lang="en-US" sz="3600" dirty="0" smtClean="0"/>
              <a:t>Contingency Finance Planning</a:t>
            </a:r>
            <a:endParaRPr lang="en-GB" sz="3600" dirty="0"/>
          </a:p>
        </p:txBody>
      </p:sp>
      <p:sp>
        <p:nvSpPr>
          <p:cNvPr id="5" name="Round Same Side Corner Rectangle 4">
            <a:hlinkClick r:id="" action="ppaction://noaction"/>
          </p:cNvPr>
          <p:cNvSpPr/>
          <p:nvPr/>
        </p:nvSpPr>
        <p:spPr>
          <a:xfrm>
            <a:off x="7092280" y="661070"/>
            <a:ext cx="648072"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75</a:t>
            </a:r>
            <a:endParaRPr lang="en-GB" sz="1100" b="1" dirty="0">
              <a:latin typeface="Arial" panose="020B0604020202020204" pitchFamily="34" charset="0"/>
              <a:cs typeface="Arial" panose="020B0604020202020204" pitchFamily="34" charset="0"/>
            </a:endParaRPr>
          </a:p>
        </p:txBody>
      </p:sp>
      <p:grpSp>
        <p:nvGrpSpPr>
          <p:cNvPr id="30" name="Group 29"/>
          <p:cNvGrpSpPr/>
          <p:nvPr/>
        </p:nvGrpSpPr>
        <p:grpSpPr>
          <a:xfrm>
            <a:off x="395536" y="5229200"/>
            <a:ext cx="8362618" cy="1319812"/>
            <a:chOff x="395536" y="5229200"/>
            <a:chExt cx="8362618" cy="1319812"/>
          </a:xfrm>
          <a:effectLst>
            <a:outerShdw blurRad="50800" dist="38100" dir="2700000" algn="tl" rotWithShape="0">
              <a:prstClr val="black">
                <a:alpha val="40000"/>
              </a:prstClr>
            </a:outerShdw>
          </a:effectLst>
        </p:grpSpPr>
        <p:sp>
          <p:nvSpPr>
            <p:cNvPr id="8" name="Rounded Rectangle 7"/>
            <p:cNvSpPr/>
            <p:nvPr/>
          </p:nvSpPr>
          <p:spPr>
            <a:xfrm>
              <a:off x="395536" y="5229200"/>
              <a:ext cx="1252283" cy="1319812"/>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fontScale="77500" lnSpcReduction="20000"/>
            </a:bodyPr>
            <a:lstStyle/>
            <a:p>
              <a:pPr algn="ctr">
                <a:lnSpc>
                  <a:spcPct val="120000"/>
                </a:lnSpc>
              </a:pPr>
              <a:r>
                <a:rPr lang="en-IE" sz="2000" b="1" dirty="0" smtClean="0">
                  <a:solidFill>
                    <a:schemeClr val="tx1"/>
                  </a:solidFill>
                  <a:latin typeface="Arial" panose="020B0604020202020204" pitchFamily="34" charset="0"/>
                  <a:cs typeface="Arial" panose="020B0604020202020204" pitchFamily="34" charset="0"/>
                </a:rPr>
                <a:t>Cost of stocks kept down with JIT</a:t>
              </a:r>
              <a:endParaRPr lang="en-GB" sz="2000" b="1" dirty="0">
                <a:solidFill>
                  <a:schemeClr val="tx1"/>
                </a:solidFill>
                <a:latin typeface="Arial" panose="020B0604020202020204" pitchFamily="34" charset="0"/>
                <a:cs typeface="Arial" panose="020B0604020202020204" pitchFamily="34" charset="0"/>
              </a:endParaRPr>
            </a:p>
          </p:txBody>
        </p:sp>
        <p:sp>
          <p:nvSpPr>
            <p:cNvPr id="9" name="Rounded Rectangle 8"/>
            <p:cNvSpPr/>
            <p:nvPr/>
          </p:nvSpPr>
          <p:spPr>
            <a:xfrm>
              <a:off x="2173120" y="5229200"/>
              <a:ext cx="1252283" cy="1319812"/>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fontScale="85000" lnSpcReduction="10000"/>
            </a:bodyPr>
            <a:lstStyle/>
            <a:p>
              <a:pPr algn="ctr"/>
              <a:r>
                <a:rPr lang="en-IE" sz="2000" b="1" dirty="0" smtClean="0">
                  <a:solidFill>
                    <a:schemeClr val="tx1"/>
                  </a:solidFill>
                  <a:latin typeface="Arial" panose="020B0604020202020204" pitchFamily="34" charset="0"/>
                  <a:cs typeface="Arial" panose="020B0604020202020204" pitchFamily="34" charset="0"/>
                </a:rPr>
                <a:t>Less cash needed for storage</a:t>
              </a:r>
              <a:endParaRPr lang="en-GB" sz="2000" b="1" dirty="0">
                <a:solidFill>
                  <a:schemeClr val="tx1"/>
                </a:solidFill>
                <a:latin typeface="Arial" panose="020B0604020202020204" pitchFamily="34" charset="0"/>
                <a:cs typeface="Arial" panose="020B0604020202020204" pitchFamily="34" charset="0"/>
              </a:endParaRPr>
            </a:p>
          </p:txBody>
        </p:sp>
        <p:sp>
          <p:nvSpPr>
            <p:cNvPr id="10" name="Rounded Rectangle 9"/>
            <p:cNvSpPr/>
            <p:nvPr/>
          </p:nvSpPr>
          <p:spPr>
            <a:xfrm>
              <a:off x="3950704" y="5229200"/>
              <a:ext cx="1252283" cy="1319812"/>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en-IE" sz="1600" b="1" dirty="0" smtClean="0">
                  <a:solidFill>
                    <a:schemeClr val="tx1"/>
                  </a:solidFill>
                  <a:latin typeface="Arial" panose="020B0604020202020204" pitchFamily="34" charset="0"/>
                  <a:cs typeface="Arial" panose="020B0604020202020204" pitchFamily="34" charset="0"/>
                </a:rPr>
                <a:t>Less borrowing</a:t>
              </a:r>
              <a:endParaRPr lang="en-GB" sz="1600" b="1" dirty="0">
                <a:solidFill>
                  <a:schemeClr val="tx1"/>
                </a:solidFill>
                <a:latin typeface="Arial" panose="020B0604020202020204" pitchFamily="34" charset="0"/>
                <a:cs typeface="Arial" panose="020B0604020202020204" pitchFamily="34" charset="0"/>
              </a:endParaRPr>
            </a:p>
          </p:txBody>
        </p:sp>
        <p:sp>
          <p:nvSpPr>
            <p:cNvPr id="11" name="Rounded Rectangle 10"/>
            <p:cNvSpPr/>
            <p:nvPr/>
          </p:nvSpPr>
          <p:spPr>
            <a:xfrm>
              <a:off x="5728288" y="5229200"/>
              <a:ext cx="1252283" cy="1319812"/>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en-IE" sz="2000" b="1" dirty="0" smtClean="0">
                  <a:solidFill>
                    <a:schemeClr val="tx1"/>
                  </a:solidFill>
                  <a:latin typeface="Arial" panose="020B0604020202020204" pitchFamily="34" charset="0"/>
                  <a:cs typeface="Arial" panose="020B0604020202020204" pitchFamily="34" charset="0"/>
                </a:rPr>
                <a:t>Less interest to pay</a:t>
              </a:r>
              <a:endParaRPr lang="en-GB" sz="2000" b="1" dirty="0">
                <a:solidFill>
                  <a:schemeClr val="tx1"/>
                </a:solidFill>
                <a:latin typeface="Arial" panose="020B0604020202020204" pitchFamily="34" charset="0"/>
                <a:cs typeface="Arial" panose="020B0604020202020204" pitchFamily="34" charset="0"/>
              </a:endParaRPr>
            </a:p>
          </p:txBody>
        </p:sp>
        <p:cxnSp>
          <p:nvCxnSpPr>
            <p:cNvPr id="13" name="Straight Arrow Connector 12"/>
            <p:cNvCxnSpPr>
              <a:endCxn id="9" idx="1"/>
            </p:cNvCxnSpPr>
            <p:nvPr/>
          </p:nvCxnSpPr>
          <p:spPr>
            <a:xfrm>
              <a:off x="1647819" y="5889106"/>
              <a:ext cx="525301" cy="0"/>
            </a:xfrm>
            <a:prstGeom prst="straightConnector1">
              <a:avLst/>
            </a:prstGeom>
            <a:ln w="114300">
              <a:solidFill>
                <a:srgbClr val="FF0000"/>
              </a:solidFill>
              <a:tailEnd type="triangle" w="sm" len="sm"/>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9" idx="3"/>
            </p:cNvCxnSpPr>
            <p:nvPr/>
          </p:nvCxnSpPr>
          <p:spPr>
            <a:xfrm>
              <a:off x="3425403" y="5889106"/>
              <a:ext cx="525300" cy="0"/>
            </a:xfrm>
            <a:prstGeom prst="straightConnector1">
              <a:avLst/>
            </a:prstGeom>
            <a:ln w="114300">
              <a:solidFill>
                <a:srgbClr val="FF0000"/>
              </a:solidFill>
              <a:tailEnd type="triangle" w="sm" len="sm"/>
            </a:ln>
          </p:spPr>
          <p:style>
            <a:lnRef idx="1">
              <a:schemeClr val="accent1"/>
            </a:lnRef>
            <a:fillRef idx="0">
              <a:schemeClr val="accent1"/>
            </a:fillRef>
            <a:effectRef idx="0">
              <a:schemeClr val="accent1"/>
            </a:effectRef>
            <a:fontRef idx="minor">
              <a:schemeClr val="tx1"/>
            </a:fontRef>
          </p:style>
        </p:cxnSp>
        <p:sp>
          <p:nvSpPr>
            <p:cNvPr id="19" name="Rounded Rectangle 18"/>
            <p:cNvSpPr/>
            <p:nvPr/>
          </p:nvSpPr>
          <p:spPr>
            <a:xfrm>
              <a:off x="7505871" y="5229200"/>
              <a:ext cx="1252283" cy="1319812"/>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en-IE" sz="2000" b="1" dirty="0" smtClean="0">
                  <a:solidFill>
                    <a:schemeClr val="tx1"/>
                  </a:solidFill>
                  <a:latin typeface="Arial" panose="020B0604020202020204" pitchFamily="34" charset="0"/>
                  <a:cs typeface="Arial" panose="020B0604020202020204" pitchFamily="34" charset="0"/>
                </a:rPr>
                <a:t>More profits</a:t>
              </a:r>
              <a:endParaRPr lang="en-GB" sz="2000" b="1" dirty="0">
                <a:solidFill>
                  <a:schemeClr val="tx1"/>
                </a:solidFill>
                <a:latin typeface="Arial" panose="020B0604020202020204" pitchFamily="34" charset="0"/>
                <a:cs typeface="Arial" panose="020B0604020202020204" pitchFamily="34" charset="0"/>
              </a:endParaRPr>
            </a:p>
          </p:txBody>
        </p:sp>
        <p:cxnSp>
          <p:nvCxnSpPr>
            <p:cNvPr id="24" name="Straight Arrow Connector 23"/>
            <p:cNvCxnSpPr>
              <a:endCxn id="11" idx="1"/>
            </p:cNvCxnSpPr>
            <p:nvPr/>
          </p:nvCxnSpPr>
          <p:spPr>
            <a:xfrm>
              <a:off x="5202987" y="5889106"/>
              <a:ext cx="525301" cy="0"/>
            </a:xfrm>
            <a:prstGeom prst="straightConnector1">
              <a:avLst/>
            </a:prstGeom>
            <a:ln w="114300">
              <a:solidFill>
                <a:srgbClr val="FF0000"/>
              </a:solidFill>
              <a:tailEnd type="triangle" w="sm" len="sm"/>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11" idx="3"/>
            </p:cNvCxnSpPr>
            <p:nvPr/>
          </p:nvCxnSpPr>
          <p:spPr>
            <a:xfrm>
              <a:off x="6980571" y="5889106"/>
              <a:ext cx="517443" cy="0"/>
            </a:xfrm>
            <a:prstGeom prst="straightConnector1">
              <a:avLst/>
            </a:prstGeom>
            <a:ln w="114300">
              <a:solidFill>
                <a:srgbClr val="FF0000"/>
              </a:solidFill>
              <a:tailEnd type="triangle" w="sm" len="sm"/>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98777253"/>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2636912"/>
            <a:ext cx="8568952" cy="4154984"/>
          </a:xfrm>
          <a:prstGeom prst="rect">
            <a:avLst/>
          </a:prstGeom>
        </p:spPr>
        <p:txBody>
          <a:bodyPr wrap="square">
            <a:spAutoFit/>
          </a:bodyPr>
          <a:lstStyle/>
          <a:p>
            <a:pPr marL="360363" indent="-360363">
              <a:buClr>
                <a:schemeClr val="accent6">
                  <a:lumMod val="50000"/>
                </a:schemeClr>
              </a:buClr>
              <a:buFont typeface="Wingdings 3" panose="05040102010807070707" pitchFamily="18" charset="2"/>
              <a:buChar char=""/>
            </a:pPr>
            <a:r>
              <a:rPr lang="en-US" sz="2200" dirty="0" smtClean="0"/>
              <a:t>There </a:t>
            </a:r>
            <a:r>
              <a:rPr lang="en-US" sz="2200" dirty="0"/>
              <a:t>is no one magic figure for the right level of working capital. Having more might make it possible to run the business more efficiently or buy inputs in bulk, so that prices can be cut and sales increase. </a:t>
            </a:r>
            <a:endParaRPr lang="en-US" sz="2200" dirty="0" smtClean="0"/>
          </a:p>
          <a:p>
            <a:pPr marL="360363" indent="-360363">
              <a:buClr>
                <a:schemeClr val="accent6">
                  <a:lumMod val="50000"/>
                </a:schemeClr>
              </a:buClr>
              <a:buFont typeface="Wingdings 3" panose="05040102010807070707" pitchFamily="18" charset="2"/>
              <a:buChar char=""/>
            </a:pPr>
            <a:r>
              <a:rPr lang="en-US" sz="2200" dirty="0" smtClean="0"/>
              <a:t>Or </a:t>
            </a:r>
            <a:r>
              <a:rPr lang="en-US" sz="2200" dirty="0"/>
              <a:t>it might be possible to buy from a cheaper supplier that does not offer credit terms. Being able to offer extended credit to customers might help to keep customers who would otherwise go elsewhere.</a:t>
            </a:r>
          </a:p>
          <a:p>
            <a:pPr marL="360363" indent="-360363">
              <a:buClr>
                <a:schemeClr val="accent6">
                  <a:lumMod val="50000"/>
                </a:schemeClr>
              </a:buClr>
              <a:buFont typeface="Wingdings 3" panose="05040102010807070707" pitchFamily="18" charset="2"/>
              <a:buChar char=""/>
            </a:pPr>
            <a:r>
              <a:rPr lang="en-US" sz="2200" dirty="0"/>
              <a:t>Managing working capital is vital to the business. But having more is not necessarily the answer to a cash flow problem. It might be better to use existing working capital more effectively - by any method mentioned above.</a:t>
            </a:r>
          </a:p>
        </p:txBody>
      </p:sp>
      <p:sp>
        <p:nvSpPr>
          <p:cNvPr id="6" name="Title 1"/>
          <p:cNvSpPr>
            <a:spLocks noGrp="1"/>
          </p:cNvSpPr>
          <p:nvPr>
            <p:ph type="title"/>
          </p:nvPr>
        </p:nvSpPr>
        <p:spPr>
          <a:xfrm>
            <a:off x="35496" y="72008"/>
            <a:ext cx="7704856" cy="548680"/>
          </a:xfrm>
        </p:spPr>
        <p:txBody>
          <a:bodyPr>
            <a:noAutofit/>
          </a:bodyPr>
          <a:lstStyle/>
          <a:p>
            <a:r>
              <a:rPr lang="en-GB" sz="3600" dirty="0" smtClean="0"/>
              <a:t>14.2 – </a:t>
            </a:r>
            <a:r>
              <a:rPr lang="en-US" sz="3600" dirty="0" smtClean="0"/>
              <a:t>Contingency Finance Planning</a:t>
            </a:r>
            <a:endParaRPr lang="en-GB" sz="3600" dirty="0"/>
          </a:p>
        </p:txBody>
      </p:sp>
      <p:sp>
        <p:nvSpPr>
          <p:cNvPr id="5" name="Round Same Side Corner Rectangle 4">
            <a:hlinkClick r:id="" action="ppaction://noaction"/>
          </p:cNvPr>
          <p:cNvSpPr/>
          <p:nvPr/>
        </p:nvSpPr>
        <p:spPr>
          <a:xfrm>
            <a:off x="7092280" y="661070"/>
            <a:ext cx="648072"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75</a:t>
            </a:r>
            <a:endParaRPr lang="en-GB" sz="1100" b="1" dirty="0">
              <a:latin typeface="Arial" panose="020B0604020202020204" pitchFamily="34" charset="0"/>
              <a:cs typeface="Arial" panose="020B0604020202020204" pitchFamily="34" charset="0"/>
            </a:endParaRPr>
          </a:p>
        </p:txBody>
      </p:sp>
      <p:grpSp>
        <p:nvGrpSpPr>
          <p:cNvPr id="7" name="Group 6"/>
          <p:cNvGrpSpPr/>
          <p:nvPr/>
        </p:nvGrpSpPr>
        <p:grpSpPr>
          <a:xfrm>
            <a:off x="395536" y="1245092"/>
            <a:ext cx="8362618" cy="1319812"/>
            <a:chOff x="395536" y="5229200"/>
            <a:chExt cx="8362618" cy="1319812"/>
          </a:xfrm>
          <a:effectLst>
            <a:outerShdw blurRad="50800" dist="38100" dir="2700000" algn="tl" rotWithShape="0">
              <a:prstClr val="black">
                <a:alpha val="40000"/>
              </a:prstClr>
            </a:outerShdw>
          </a:effectLst>
        </p:grpSpPr>
        <p:sp>
          <p:nvSpPr>
            <p:cNvPr id="8" name="Rounded Rectangle 7"/>
            <p:cNvSpPr/>
            <p:nvPr/>
          </p:nvSpPr>
          <p:spPr>
            <a:xfrm>
              <a:off x="395536" y="5229200"/>
              <a:ext cx="1252283" cy="1319812"/>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fontScale="77500" lnSpcReduction="20000"/>
            </a:bodyPr>
            <a:lstStyle/>
            <a:p>
              <a:pPr algn="ctr">
                <a:lnSpc>
                  <a:spcPct val="120000"/>
                </a:lnSpc>
              </a:pPr>
              <a:r>
                <a:rPr lang="en-IE" sz="2000" b="1" dirty="0" smtClean="0">
                  <a:solidFill>
                    <a:schemeClr val="tx1"/>
                  </a:solidFill>
                  <a:latin typeface="Arial" panose="020B0604020202020204" pitchFamily="34" charset="0"/>
                  <a:cs typeface="Arial" panose="020B0604020202020204" pitchFamily="34" charset="0"/>
                </a:rPr>
                <a:t>Cost of stocks kept down with JIT</a:t>
              </a:r>
              <a:endParaRPr lang="en-GB" sz="2000" b="1" dirty="0">
                <a:solidFill>
                  <a:schemeClr val="tx1"/>
                </a:solidFill>
                <a:latin typeface="Arial" panose="020B0604020202020204" pitchFamily="34" charset="0"/>
                <a:cs typeface="Arial" panose="020B0604020202020204" pitchFamily="34" charset="0"/>
              </a:endParaRPr>
            </a:p>
          </p:txBody>
        </p:sp>
        <p:sp>
          <p:nvSpPr>
            <p:cNvPr id="9" name="Rounded Rectangle 8"/>
            <p:cNvSpPr/>
            <p:nvPr/>
          </p:nvSpPr>
          <p:spPr>
            <a:xfrm>
              <a:off x="2173120" y="5229200"/>
              <a:ext cx="1252283" cy="1319812"/>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fontScale="85000" lnSpcReduction="10000"/>
            </a:bodyPr>
            <a:lstStyle/>
            <a:p>
              <a:pPr algn="ctr"/>
              <a:r>
                <a:rPr lang="en-IE" sz="2000" b="1" dirty="0" smtClean="0">
                  <a:solidFill>
                    <a:schemeClr val="tx1"/>
                  </a:solidFill>
                  <a:latin typeface="Arial" panose="020B0604020202020204" pitchFamily="34" charset="0"/>
                  <a:cs typeface="Arial" panose="020B0604020202020204" pitchFamily="34" charset="0"/>
                </a:rPr>
                <a:t>Less cash needed for storage</a:t>
              </a:r>
              <a:endParaRPr lang="en-GB" sz="2000" b="1" dirty="0">
                <a:solidFill>
                  <a:schemeClr val="tx1"/>
                </a:solidFill>
                <a:latin typeface="Arial" panose="020B0604020202020204" pitchFamily="34" charset="0"/>
                <a:cs typeface="Arial" panose="020B0604020202020204" pitchFamily="34" charset="0"/>
              </a:endParaRPr>
            </a:p>
          </p:txBody>
        </p:sp>
        <p:sp>
          <p:nvSpPr>
            <p:cNvPr id="10" name="Rounded Rectangle 9"/>
            <p:cNvSpPr/>
            <p:nvPr/>
          </p:nvSpPr>
          <p:spPr>
            <a:xfrm>
              <a:off x="3950704" y="5229200"/>
              <a:ext cx="1252283" cy="1319812"/>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en-IE" sz="1600" b="1" dirty="0" smtClean="0">
                  <a:solidFill>
                    <a:schemeClr val="tx1"/>
                  </a:solidFill>
                  <a:latin typeface="Arial" panose="020B0604020202020204" pitchFamily="34" charset="0"/>
                  <a:cs typeface="Arial" panose="020B0604020202020204" pitchFamily="34" charset="0"/>
                </a:rPr>
                <a:t>Less borrowing</a:t>
              </a:r>
              <a:endParaRPr lang="en-GB" sz="1600" b="1" dirty="0">
                <a:solidFill>
                  <a:schemeClr val="tx1"/>
                </a:solidFill>
                <a:latin typeface="Arial" panose="020B0604020202020204" pitchFamily="34" charset="0"/>
                <a:cs typeface="Arial" panose="020B0604020202020204" pitchFamily="34" charset="0"/>
              </a:endParaRPr>
            </a:p>
          </p:txBody>
        </p:sp>
        <p:sp>
          <p:nvSpPr>
            <p:cNvPr id="11" name="Rounded Rectangle 10"/>
            <p:cNvSpPr/>
            <p:nvPr/>
          </p:nvSpPr>
          <p:spPr>
            <a:xfrm>
              <a:off x="5728288" y="5229200"/>
              <a:ext cx="1252283" cy="1319812"/>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en-IE" sz="2000" b="1" dirty="0" smtClean="0">
                  <a:solidFill>
                    <a:schemeClr val="tx1"/>
                  </a:solidFill>
                  <a:latin typeface="Arial" panose="020B0604020202020204" pitchFamily="34" charset="0"/>
                  <a:cs typeface="Arial" panose="020B0604020202020204" pitchFamily="34" charset="0"/>
                </a:rPr>
                <a:t>Less interest to pay</a:t>
              </a:r>
              <a:endParaRPr lang="en-GB" sz="2000" b="1" dirty="0">
                <a:solidFill>
                  <a:schemeClr val="tx1"/>
                </a:solidFill>
                <a:latin typeface="Arial" panose="020B0604020202020204" pitchFamily="34" charset="0"/>
                <a:cs typeface="Arial" panose="020B0604020202020204" pitchFamily="34" charset="0"/>
              </a:endParaRPr>
            </a:p>
          </p:txBody>
        </p:sp>
        <p:cxnSp>
          <p:nvCxnSpPr>
            <p:cNvPr id="12" name="Straight Arrow Connector 11"/>
            <p:cNvCxnSpPr>
              <a:endCxn id="9" idx="1"/>
            </p:cNvCxnSpPr>
            <p:nvPr/>
          </p:nvCxnSpPr>
          <p:spPr>
            <a:xfrm>
              <a:off x="1647819" y="5889106"/>
              <a:ext cx="525301" cy="0"/>
            </a:xfrm>
            <a:prstGeom prst="straightConnector1">
              <a:avLst/>
            </a:prstGeom>
            <a:ln w="114300">
              <a:solidFill>
                <a:srgbClr val="FF0000"/>
              </a:solidFill>
              <a:tailEnd type="triangle" w="sm" len="sm"/>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9" idx="3"/>
            </p:cNvCxnSpPr>
            <p:nvPr/>
          </p:nvCxnSpPr>
          <p:spPr>
            <a:xfrm>
              <a:off x="3425403" y="5889106"/>
              <a:ext cx="525300" cy="0"/>
            </a:xfrm>
            <a:prstGeom prst="straightConnector1">
              <a:avLst/>
            </a:prstGeom>
            <a:ln w="114300">
              <a:solidFill>
                <a:srgbClr val="FF0000"/>
              </a:solidFill>
              <a:tailEnd type="triangle" w="sm" len="sm"/>
            </a:ln>
          </p:spPr>
          <p:style>
            <a:lnRef idx="1">
              <a:schemeClr val="accent1"/>
            </a:lnRef>
            <a:fillRef idx="0">
              <a:schemeClr val="accent1"/>
            </a:fillRef>
            <a:effectRef idx="0">
              <a:schemeClr val="accent1"/>
            </a:effectRef>
            <a:fontRef idx="minor">
              <a:schemeClr val="tx1"/>
            </a:fontRef>
          </p:style>
        </p:cxnSp>
        <p:sp>
          <p:nvSpPr>
            <p:cNvPr id="14" name="Rounded Rectangle 13"/>
            <p:cNvSpPr/>
            <p:nvPr/>
          </p:nvSpPr>
          <p:spPr>
            <a:xfrm>
              <a:off x="7505871" y="5229200"/>
              <a:ext cx="1252283" cy="1319812"/>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en-IE" sz="2000" b="1" dirty="0" smtClean="0">
                  <a:solidFill>
                    <a:schemeClr val="tx1"/>
                  </a:solidFill>
                  <a:latin typeface="Arial" panose="020B0604020202020204" pitchFamily="34" charset="0"/>
                  <a:cs typeface="Arial" panose="020B0604020202020204" pitchFamily="34" charset="0"/>
                </a:rPr>
                <a:t>More profits</a:t>
              </a:r>
              <a:endParaRPr lang="en-GB" sz="2000" b="1" dirty="0">
                <a:solidFill>
                  <a:schemeClr val="tx1"/>
                </a:solidFill>
                <a:latin typeface="Arial" panose="020B0604020202020204" pitchFamily="34" charset="0"/>
                <a:cs typeface="Arial" panose="020B0604020202020204" pitchFamily="34" charset="0"/>
              </a:endParaRPr>
            </a:p>
          </p:txBody>
        </p:sp>
        <p:cxnSp>
          <p:nvCxnSpPr>
            <p:cNvPr id="15" name="Straight Arrow Connector 14"/>
            <p:cNvCxnSpPr>
              <a:endCxn id="11" idx="1"/>
            </p:cNvCxnSpPr>
            <p:nvPr/>
          </p:nvCxnSpPr>
          <p:spPr>
            <a:xfrm>
              <a:off x="5202987" y="5889106"/>
              <a:ext cx="525301" cy="0"/>
            </a:xfrm>
            <a:prstGeom prst="straightConnector1">
              <a:avLst/>
            </a:prstGeom>
            <a:ln w="114300">
              <a:solidFill>
                <a:srgbClr val="FF0000"/>
              </a:solidFill>
              <a:tailEnd type="triangle" w="sm" len="sm"/>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11" idx="3"/>
            </p:cNvCxnSpPr>
            <p:nvPr/>
          </p:nvCxnSpPr>
          <p:spPr>
            <a:xfrm>
              <a:off x="6980571" y="5889106"/>
              <a:ext cx="517443" cy="0"/>
            </a:xfrm>
            <a:prstGeom prst="straightConnector1">
              <a:avLst/>
            </a:prstGeom>
            <a:ln w="114300">
              <a:solidFill>
                <a:srgbClr val="FF0000"/>
              </a:solidFill>
              <a:tailEnd type="triangle" w="sm" len="sm"/>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69591346"/>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146224"/>
            <a:ext cx="6408712" cy="3647152"/>
          </a:xfrm>
          <a:prstGeom prst="rect">
            <a:avLst/>
          </a:prstGeom>
        </p:spPr>
        <p:txBody>
          <a:bodyPr wrap="square">
            <a:spAutoFit/>
          </a:bodyPr>
          <a:lstStyle/>
          <a:p>
            <a:pPr marL="360363" indent="-360363">
              <a:buClr>
                <a:schemeClr val="accent6">
                  <a:lumMod val="50000"/>
                </a:schemeClr>
              </a:buClr>
              <a:buFont typeface="Wingdings 3" panose="05040102010807070707" pitchFamily="18" charset="2"/>
              <a:buChar char=""/>
            </a:pPr>
            <a:r>
              <a:rPr lang="en-US" sz="2100" dirty="0"/>
              <a:t>If a business has had some difficulty collecting debts, or cannot find the time to chase them up, factoring may provide an answer. Factors </a:t>
            </a:r>
            <a:r>
              <a:rPr lang="en-US" sz="2100" dirty="0" err="1"/>
              <a:t>specialise</a:t>
            </a:r>
            <a:r>
              <a:rPr lang="en-US" sz="2100" dirty="0"/>
              <a:t> in taking over debts from businesses in this position. The business 'sells' the debt to the factor, who will collect it later. The business gets a payment that is less than the amount of the </a:t>
            </a:r>
            <a:r>
              <a:rPr lang="en-US" sz="2100" dirty="0" smtClean="0"/>
              <a:t>bill.</a:t>
            </a:r>
          </a:p>
          <a:p>
            <a:pPr marL="360363" indent="-360363">
              <a:buClr>
                <a:schemeClr val="accent6">
                  <a:lumMod val="50000"/>
                </a:schemeClr>
              </a:buClr>
              <a:buFont typeface="Wingdings 3" panose="05040102010807070707" pitchFamily="18" charset="2"/>
              <a:buChar char=""/>
            </a:pPr>
            <a:r>
              <a:rPr lang="en-US" sz="2100" dirty="0" smtClean="0"/>
              <a:t>If </a:t>
            </a:r>
            <a:r>
              <a:rPr lang="en-US" sz="2100" dirty="0"/>
              <a:t>the debtor is generally a regular payer, the factor may pay an amount close to the value of the debt. If the debt is more toxic, the amount received will be lower. </a:t>
            </a:r>
          </a:p>
        </p:txBody>
      </p:sp>
      <p:sp>
        <p:nvSpPr>
          <p:cNvPr id="6" name="Title 1"/>
          <p:cNvSpPr>
            <a:spLocks noGrp="1"/>
          </p:cNvSpPr>
          <p:nvPr>
            <p:ph type="title"/>
          </p:nvPr>
        </p:nvSpPr>
        <p:spPr>
          <a:xfrm>
            <a:off x="35496" y="72008"/>
            <a:ext cx="7704856" cy="548680"/>
          </a:xfrm>
        </p:spPr>
        <p:txBody>
          <a:bodyPr>
            <a:noAutofit/>
          </a:bodyPr>
          <a:lstStyle/>
          <a:p>
            <a:r>
              <a:rPr lang="en-GB" sz="3600" dirty="0" smtClean="0"/>
              <a:t>14.2 – </a:t>
            </a:r>
            <a:r>
              <a:rPr lang="en-US" sz="3600" dirty="0" smtClean="0"/>
              <a:t>Contingency Planning - Factoring</a:t>
            </a:r>
            <a:endParaRPr lang="en-GB" sz="3600" dirty="0"/>
          </a:p>
        </p:txBody>
      </p:sp>
      <p:sp>
        <p:nvSpPr>
          <p:cNvPr id="5" name="Round Same Side Corner Rectangle 4">
            <a:hlinkClick r:id="" action="ppaction://noaction"/>
          </p:cNvPr>
          <p:cNvSpPr/>
          <p:nvPr/>
        </p:nvSpPr>
        <p:spPr>
          <a:xfrm>
            <a:off x="7092280" y="661070"/>
            <a:ext cx="648072"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75</a:t>
            </a:r>
            <a:endParaRPr lang="en-GB" sz="1100" b="1" dirty="0">
              <a:latin typeface="Arial" panose="020B0604020202020204" pitchFamily="34" charset="0"/>
              <a:cs typeface="Arial" panose="020B0604020202020204" pitchFamily="34" charset="0"/>
            </a:endParaRPr>
          </a:p>
        </p:txBody>
      </p:sp>
      <p:sp>
        <p:nvSpPr>
          <p:cNvPr id="17" name="Rectangle 16"/>
          <p:cNvSpPr/>
          <p:nvPr/>
        </p:nvSpPr>
        <p:spPr>
          <a:xfrm>
            <a:off x="251520" y="4889192"/>
            <a:ext cx="8568952" cy="1708160"/>
          </a:xfrm>
          <a:prstGeom prst="rect">
            <a:avLst/>
          </a:prstGeom>
          <a:solidFill>
            <a:schemeClr val="accent6">
              <a:lumMod val="60000"/>
              <a:lumOff val="40000"/>
            </a:schemeClr>
          </a:solidFill>
          <a:ln w="57150">
            <a:solidFill>
              <a:srgbClr val="002060"/>
            </a:solidFill>
          </a:ln>
        </p:spPr>
        <p:txBody>
          <a:bodyPr wrap="square">
            <a:spAutoFit/>
          </a:bodyPr>
          <a:lstStyle/>
          <a:p>
            <a:pPr marR="203200" algn="just">
              <a:spcBef>
                <a:spcPts val="900"/>
              </a:spcBef>
              <a:spcAft>
                <a:spcPts val="600"/>
              </a:spcAft>
            </a:pPr>
            <a:r>
              <a:rPr lang="en-US" sz="2100" b="1" dirty="0">
                <a:solidFill>
                  <a:srgbClr val="000000"/>
                </a:solidFill>
                <a:latin typeface="Arial" panose="020B0604020202020204" pitchFamily="34" charset="0"/>
                <a:ea typeface="Segoe UI" panose="020B0502040204020203" pitchFamily="34" charset="0"/>
                <a:cs typeface="Arial" panose="020B0604020202020204" pitchFamily="34" charset="0"/>
              </a:rPr>
              <a:t>Factoring</a:t>
            </a:r>
            <a:r>
              <a:rPr lang="en-US" sz="2100" dirty="0">
                <a:solidFill>
                  <a:srgbClr val="000000"/>
                </a:solidFill>
                <a:latin typeface="Arial" panose="020B0604020202020204" pitchFamily="34" charset="0"/>
                <a:ea typeface="Segoe UI" panose="020B0502040204020203" pitchFamily="34" charset="0"/>
                <a:cs typeface="Arial" panose="020B0604020202020204" pitchFamily="34" charset="0"/>
              </a:rPr>
              <a:t> means passing the debt to someone else in return for a proportion of its value. The factor (which may be a department of the bank) will assume responsibility for collecting the debt. It will pay the business the amount of the debt, less a discount that reflects the risk they are taking on and the length of time before payment.</a:t>
            </a:r>
          </a:p>
        </p:txBody>
      </p:sp>
      <p:sp>
        <p:nvSpPr>
          <p:cNvPr id="18" name="Rounded Rectangle 17">
            <a:hlinkClick r:id="rId5" action="ppaction://hlinkfile"/>
          </p:cNvPr>
          <p:cNvSpPr/>
          <p:nvPr/>
        </p:nvSpPr>
        <p:spPr>
          <a:xfrm>
            <a:off x="7109357" y="2420888"/>
            <a:ext cx="1490237" cy="504056"/>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lnSpc>
                <a:spcPct val="120000"/>
              </a:lnSpc>
            </a:pPr>
            <a:r>
              <a:rPr lang="en-IE" sz="2000" b="1" dirty="0" smtClean="0">
                <a:solidFill>
                  <a:schemeClr val="tx1"/>
                </a:solidFill>
                <a:latin typeface="Arial" panose="020B0604020202020204" pitchFamily="34" charset="0"/>
                <a:cs typeface="Arial" panose="020B0604020202020204" pitchFamily="34" charset="0"/>
              </a:rPr>
              <a:t>Click Here</a:t>
            </a:r>
            <a:endParaRPr lang="en-GB" sz="2000" b="1" dirty="0">
              <a:solidFill>
                <a:schemeClr val="tx1"/>
              </a:solidFill>
              <a:latin typeface="Arial" panose="020B0604020202020204" pitchFamily="34" charset="0"/>
              <a:cs typeface="Arial" panose="020B0604020202020204" pitchFamily="34" charset="0"/>
            </a:endParaRPr>
          </a:p>
        </p:txBody>
      </p:sp>
      <p:pic>
        <p:nvPicPr>
          <p:cNvPr id="62466" name="Picture 2" descr="Image result for invoice factori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2205" t="2890" r="2352" b="2193"/>
          <a:stretch/>
        </p:blipFill>
        <p:spPr bwMode="auto">
          <a:xfrm>
            <a:off x="6804248" y="3124416"/>
            <a:ext cx="1944216" cy="1636221"/>
          </a:xfrm>
          <a:prstGeom prst="rect">
            <a:avLst/>
          </a:prstGeom>
          <a:noFill/>
          <a:extLst>
            <a:ext uri="{909E8E84-426E-40DD-AFC4-6F175D3DCCD1}">
              <a14:hiddenFill xmlns:a14="http://schemas.microsoft.com/office/drawing/2010/main">
                <a:solidFill>
                  <a:srgbClr val="FFFFFF"/>
                </a:solidFill>
              </a14:hiddenFill>
            </a:ext>
          </a:extLst>
        </p:spPr>
      </p:pic>
      <p:pic>
        <p:nvPicPr>
          <p:cNvPr id="3" name="14.2 - Factoring">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6804248" y="1130398"/>
            <a:ext cx="2016224" cy="1134126"/>
          </a:xfrm>
          <a:prstGeom prst="rect">
            <a:avLst/>
          </a:prstGeom>
          <a:ln>
            <a:solidFill>
              <a:schemeClr val="tx1"/>
            </a:solidFill>
          </a:ln>
        </p:spPr>
      </p:pic>
    </p:spTree>
    <p:extLst>
      <p:ext uri="{BB962C8B-B14F-4D97-AF65-F5344CB8AC3E}">
        <p14:creationId xmlns:p14="http://schemas.microsoft.com/office/powerpoint/2010/main" val="2978261557"/>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146224"/>
            <a:ext cx="8568952" cy="5586145"/>
          </a:xfrm>
          <a:prstGeom prst="rect">
            <a:avLst/>
          </a:prstGeom>
        </p:spPr>
        <p:txBody>
          <a:bodyPr wrap="square">
            <a:spAutoFit/>
          </a:bodyPr>
          <a:lstStyle/>
          <a:p>
            <a:pPr marL="360363" indent="-360363">
              <a:buClr>
                <a:schemeClr val="accent6">
                  <a:lumMod val="50000"/>
                </a:schemeClr>
              </a:buClr>
              <a:buFont typeface="Wingdings 3" panose="05040102010807070707" pitchFamily="18" charset="2"/>
              <a:buChar char=""/>
            </a:pPr>
            <a:r>
              <a:rPr lang="en-US" sz="2100" dirty="0"/>
              <a:t>Many businesses seek overdraft facilities from their bank to help tide them over in the initial months of slow growth. Other businesses, especially if they face seasonal sales fluctuation, may need overdraft facilities when trade is slow. A condition of receiving overdraft facilities, i.e. the ability to make payments over and above the amounts available in the business bank account, often states that the business owner must inject some capital of their own into the business bank account.</a:t>
            </a:r>
          </a:p>
          <a:p>
            <a:pPr marL="360363" indent="-360363">
              <a:buClr>
                <a:schemeClr val="accent6">
                  <a:lumMod val="50000"/>
                </a:schemeClr>
              </a:buClr>
              <a:buFont typeface="Wingdings 3" panose="05040102010807070707" pitchFamily="18" charset="2"/>
              <a:buChar char=""/>
            </a:pPr>
            <a:r>
              <a:rPr lang="en-US" sz="2100" dirty="0"/>
              <a:t>An </a:t>
            </a:r>
            <a:r>
              <a:rPr lang="en-US" sz="2100" b="1" dirty="0"/>
              <a:t>overdraft</a:t>
            </a:r>
            <a:r>
              <a:rPr lang="en-US" sz="2100" dirty="0"/>
              <a:t> is an agreement between bank and client that allows the clients to make payments up to an agreed limit, over and above what is in that account. Banks will give new customers free banking for a period of time, usually a year, but then they will start to make money. Usually there is the monthly service charge. </a:t>
            </a:r>
            <a:endParaRPr lang="en-US" sz="2100" dirty="0" smtClean="0"/>
          </a:p>
          <a:p>
            <a:pPr marL="360363" indent="-360363">
              <a:buClr>
                <a:schemeClr val="accent6">
                  <a:lumMod val="50000"/>
                </a:schemeClr>
              </a:buClr>
              <a:buFont typeface="Wingdings 3" panose="05040102010807070707" pitchFamily="18" charset="2"/>
              <a:buChar char=""/>
            </a:pPr>
            <a:r>
              <a:rPr lang="en-US" sz="2100" dirty="0"/>
              <a:t>As soon as the business draws on its overdraft facility, interest charges will be incurred. It is true that they are only raised for the period of time that the account is overdrawn but in times of recession that may be a long time for many firms</a:t>
            </a:r>
            <a:r>
              <a:rPr lang="en-US" sz="2100" dirty="0" smtClean="0"/>
              <a:t>.</a:t>
            </a:r>
            <a:endParaRPr lang="en-US" sz="2100" dirty="0"/>
          </a:p>
        </p:txBody>
      </p:sp>
      <p:sp>
        <p:nvSpPr>
          <p:cNvPr id="6" name="Title 1"/>
          <p:cNvSpPr>
            <a:spLocks noGrp="1"/>
          </p:cNvSpPr>
          <p:nvPr>
            <p:ph type="title"/>
          </p:nvPr>
        </p:nvSpPr>
        <p:spPr>
          <a:xfrm>
            <a:off x="35496" y="72008"/>
            <a:ext cx="7704856" cy="548680"/>
          </a:xfrm>
        </p:spPr>
        <p:txBody>
          <a:bodyPr>
            <a:noAutofit/>
          </a:bodyPr>
          <a:lstStyle/>
          <a:p>
            <a:r>
              <a:rPr lang="en-GB" dirty="0" smtClean="0"/>
              <a:t>14.3 – </a:t>
            </a:r>
            <a:r>
              <a:rPr lang="en-US" dirty="0" smtClean="0"/>
              <a:t>Loans or Overdrafts?</a:t>
            </a:r>
            <a:endParaRPr lang="en-GB" dirty="0"/>
          </a:p>
        </p:txBody>
      </p:sp>
      <p:sp>
        <p:nvSpPr>
          <p:cNvPr id="5" name="Round Same Side Corner Rectangle 4">
            <a:hlinkClick r:id="" action="ppaction://noaction"/>
          </p:cNvPr>
          <p:cNvSpPr/>
          <p:nvPr/>
        </p:nvSpPr>
        <p:spPr>
          <a:xfrm>
            <a:off x="7092280" y="661070"/>
            <a:ext cx="648072"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76</a:t>
            </a:r>
            <a:endParaRPr lang="en-GB" sz="11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9734826"/>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2420888"/>
            <a:ext cx="6984776" cy="4154984"/>
          </a:xfrm>
          <a:prstGeom prst="rect">
            <a:avLst/>
          </a:prstGeom>
        </p:spPr>
        <p:txBody>
          <a:bodyPr wrap="square">
            <a:spAutoFit/>
          </a:bodyPr>
          <a:lstStyle/>
          <a:p>
            <a:pPr marL="360363" indent="-360363">
              <a:buClr>
                <a:schemeClr val="accent6">
                  <a:lumMod val="50000"/>
                </a:schemeClr>
              </a:buClr>
              <a:buFont typeface="Wingdings 3" panose="05040102010807070707" pitchFamily="18" charset="2"/>
              <a:buChar char=""/>
            </a:pPr>
            <a:r>
              <a:rPr lang="en-US" sz="2200" dirty="0" smtClean="0"/>
              <a:t>The </a:t>
            </a:r>
            <a:r>
              <a:rPr lang="en-US" sz="2200" dirty="0"/>
              <a:t>rate of interest on an overdraft is usually higher than that on a loan and woe betide any business that exceeds its overdraft limit. Further interest will be charged and that may include interest on the interest, as well as a charge for exceeding the limit. If cheques bounce there will be more charges.</a:t>
            </a:r>
          </a:p>
          <a:p>
            <a:pPr marL="360363" indent="-360363">
              <a:buClr>
                <a:schemeClr val="accent6">
                  <a:lumMod val="50000"/>
                </a:schemeClr>
              </a:buClr>
              <a:buFont typeface="Wingdings 3" panose="05040102010807070707" pitchFamily="18" charset="2"/>
              <a:buChar char=""/>
            </a:pPr>
            <a:r>
              <a:rPr lang="en-US" sz="2200" dirty="0"/>
              <a:t>This is a very gloomy scenario, a kind of self-fulfilling prophecy. Overdrafts that are managed well are very useful for businesses, getting them out of short-term cash flow problems, but they certainly should not be used to cure long-term structural problems, such as replacing unprofitable facilities.</a:t>
            </a:r>
          </a:p>
        </p:txBody>
      </p:sp>
      <p:sp>
        <p:nvSpPr>
          <p:cNvPr id="6" name="Title 1"/>
          <p:cNvSpPr>
            <a:spLocks noGrp="1"/>
          </p:cNvSpPr>
          <p:nvPr>
            <p:ph type="title"/>
          </p:nvPr>
        </p:nvSpPr>
        <p:spPr>
          <a:xfrm>
            <a:off x="35496" y="72008"/>
            <a:ext cx="7704856" cy="548680"/>
          </a:xfrm>
        </p:spPr>
        <p:txBody>
          <a:bodyPr>
            <a:noAutofit/>
          </a:bodyPr>
          <a:lstStyle/>
          <a:p>
            <a:r>
              <a:rPr lang="en-GB" dirty="0" smtClean="0"/>
              <a:t>14.3 – </a:t>
            </a:r>
            <a:r>
              <a:rPr lang="en-US" dirty="0" smtClean="0"/>
              <a:t>Loans or Overdrafts?</a:t>
            </a:r>
            <a:endParaRPr lang="en-GB" dirty="0"/>
          </a:p>
        </p:txBody>
      </p:sp>
      <p:sp>
        <p:nvSpPr>
          <p:cNvPr id="5" name="Round Same Side Corner Rectangle 4">
            <a:hlinkClick r:id="" action="ppaction://noaction"/>
          </p:cNvPr>
          <p:cNvSpPr/>
          <p:nvPr/>
        </p:nvSpPr>
        <p:spPr>
          <a:xfrm>
            <a:off x="7092280" y="661070"/>
            <a:ext cx="648072"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76</a:t>
            </a:r>
            <a:endParaRPr lang="en-GB" sz="1100" b="1" dirty="0">
              <a:latin typeface="Arial" panose="020B0604020202020204" pitchFamily="34" charset="0"/>
              <a:cs typeface="Arial" panose="020B0604020202020204" pitchFamily="34" charset="0"/>
            </a:endParaRPr>
          </a:p>
        </p:txBody>
      </p:sp>
      <p:sp>
        <p:nvSpPr>
          <p:cNvPr id="10" name="Rectangle 9"/>
          <p:cNvSpPr/>
          <p:nvPr/>
        </p:nvSpPr>
        <p:spPr>
          <a:xfrm>
            <a:off x="251520" y="1146224"/>
            <a:ext cx="8568952" cy="1107996"/>
          </a:xfrm>
          <a:prstGeom prst="rect">
            <a:avLst/>
          </a:prstGeom>
          <a:solidFill>
            <a:schemeClr val="accent6">
              <a:lumMod val="60000"/>
              <a:lumOff val="40000"/>
            </a:schemeClr>
          </a:solidFill>
          <a:ln w="57150">
            <a:solidFill>
              <a:srgbClr val="002060"/>
            </a:solidFill>
          </a:ln>
        </p:spPr>
        <p:txBody>
          <a:bodyPr wrap="square">
            <a:spAutoFit/>
          </a:bodyPr>
          <a:lstStyle/>
          <a:p>
            <a:r>
              <a:rPr lang="en-US" sz="2200" b="1" dirty="0"/>
              <a:t>Overdraft: </a:t>
            </a:r>
            <a:r>
              <a:rPr lang="en-US" sz="2200" dirty="0"/>
              <a:t>a loan facility offered by banks whereby businesses (and individuals) can make payments, up to a certain limit, even when there is no cash in the account.</a:t>
            </a:r>
            <a:endParaRPr lang="en-GB" sz="2200" dirty="0"/>
          </a:p>
        </p:txBody>
      </p:sp>
      <p:pic>
        <p:nvPicPr>
          <p:cNvPr id="73730" name="Picture 2" descr="Image result for overdraft rate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36296" y="3717032"/>
            <a:ext cx="1548216" cy="886585"/>
          </a:xfrm>
          <a:prstGeom prst="rect">
            <a:avLst/>
          </a:prstGeom>
          <a:noFill/>
          <a:extLst>
            <a:ext uri="{909E8E84-426E-40DD-AFC4-6F175D3DCCD1}">
              <a14:hiddenFill xmlns:a14="http://schemas.microsoft.com/office/drawing/2010/main">
                <a:solidFill>
                  <a:srgbClr val="FFFFFF"/>
                </a:solidFill>
              </a14:hiddenFill>
            </a:ext>
          </a:extLst>
        </p:spPr>
      </p:pic>
      <p:pic>
        <p:nvPicPr>
          <p:cNvPr id="73732" name="Picture 4" descr="Image result for overdraft rate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1303" b="3966"/>
          <a:stretch/>
        </p:blipFill>
        <p:spPr bwMode="auto">
          <a:xfrm>
            <a:off x="7236296" y="4770285"/>
            <a:ext cx="1548216" cy="1878020"/>
          </a:xfrm>
          <a:prstGeom prst="rect">
            <a:avLst/>
          </a:prstGeom>
          <a:noFill/>
          <a:extLst>
            <a:ext uri="{909E8E84-426E-40DD-AFC4-6F175D3DCCD1}">
              <a14:hiddenFill xmlns:a14="http://schemas.microsoft.com/office/drawing/2010/main">
                <a:solidFill>
                  <a:srgbClr val="FFFFFF"/>
                </a:solidFill>
              </a14:hiddenFill>
            </a:ext>
          </a:extLst>
        </p:spPr>
      </p:pic>
      <p:pic>
        <p:nvPicPr>
          <p:cNvPr id="73734" name="Picture 6" descr="Image result for loan rate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1" r="6411" b="-2088"/>
          <a:stretch/>
        </p:blipFill>
        <p:spPr bwMode="auto">
          <a:xfrm>
            <a:off x="7236296" y="2334228"/>
            <a:ext cx="1548216" cy="12161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0767589"/>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124744"/>
            <a:ext cx="6984776" cy="5632311"/>
          </a:xfrm>
          <a:prstGeom prst="rect">
            <a:avLst/>
          </a:prstGeom>
        </p:spPr>
        <p:txBody>
          <a:bodyPr wrap="square">
            <a:spAutoFit/>
          </a:bodyPr>
          <a:lstStyle/>
          <a:p>
            <a:pPr marL="360363" indent="-360363">
              <a:buClr>
                <a:schemeClr val="accent6">
                  <a:lumMod val="50000"/>
                </a:schemeClr>
              </a:buClr>
              <a:buFont typeface="Wingdings 3" panose="05040102010807070707" pitchFamily="18" charset="2"/>
              <a:buChar char=""/>
            </a:pPr>
            <a:r>
              <a:rPr lang="en-US" sz="2400" dirty="0"/>
              <a:t>Loans involve borrowing a fixed sum of money, repayable in fixed amounts, each repayment bearing a proportion of the interest charge, over a fixed period of time, two years or five years for instance. In this they are similar to mortgages. They provide a degree of certainty for the borrower, as they know when and how much they will be paying out each month. </a:t>
            </a:r>
            <a:endParaRPr lang="en-US" sz="2400" dirty="0" smtClean="0"/>
          </a:p>
          <a:p>
            <a:pPr marL="360363" indent="-360363">
              <a:buClr>
                <a:schemeClr val="accent6">
                  <a:lumMod val="50000"/>
                </a:schemeClr>
              </a:buClr>
              <a:buFont typeface="Wingdings 3" panose="05040102010807070707" pitchFamily="18" charset="2"/>
              <a:buChar char=""/>
            </a:pPr>
            <a:r>
              <a:rPr lang="en-US" sz="2400" dirty="0" smtClean="0"/>
              <a:t>The </a:t>
            </a:r>
            <a:r>
              <a:rPr lang="en-US" sz="2400" dirty="0"/>
              <a:t>interest rate is generally lower than that on an overdraft although interest is paid on the full amount for the period of the loan, even though the full amount is not owed for that full period. If the loan brings rewards in terms of extra income and profit, it can be paid off early, thus removing some of the interest burden</a:t>
            </a:r>
            <a:r>
              <a:rPr lang="en-US" sz="2400" dirty="0" smtClean="0"/>
              <a:t>.</a:t>
            </a:r>
            <a:endParaRPr lang="en-US" sz="2400" dirty="0"/>
          </a:p>
        </p:txBody>
      </p:sp>
      <p:sp>
        <p:nvSpPr>
          <p:cNvPr id="6" name="Title 1"/>
          <p:cNvSpPr>
            <a:spLocks noGrp="1"/>
          </p:cNvSpPr>
          <p:nvPr>
            <p:ph type="title"/>
          </p:nvPr>
        </p:nvSpPr>
        <p:spPr>
          <a:xfrm>
            <a:off x="35496" y="72008"/>
            <a:ext cx="7704856" cy="548680"/>
          </a:xfrm>
        </p:spPr>
        <p:txBody>
          <a:bodyPr>
            <a:noAutofit/>
          </a:bodyPr>
          <a:lstStyle/>
          <a:p>
            <a:r>
              <a:rPr lang="en-GB" dirty="0" smtClean="0"/>
              <a:t>14.3 – </a:t>
            </a:r>
            <a:r>
              <a:rPr lang="en-US" dirty="0" smtClean="0"/>
              <a:t>Loans</a:t>
            </a:r>
            <a:endParaRPr lang="en-GB" dirty="0"/>
          </a:p>
        </p:txBody>
      </p:sp>
      <p:sp>
        <p:nvSpPr>
          <p:cNvPr id="5" name="Round Same Side Corner Rectangle 4">
            <a:hlinkClick r:id="" action="ppaction://noaction"/>
          </p:cNvPr>
          <p:cNvSpPr/>
          <p:nvPr/>
        </p:nvSpPr>
        <p:spPr>
          <a:xfrm>
            <a:off x="7092280" y="661070"/>
            <a:ext cx="648072"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76</a:t>
            </a:r>
            <a:endParaRPr lang="en-GB" sz="1100" b="1" dirty="0">
              <a:latin typeface="Arial" panose="020B0604020202020204" pitchFamily="34" charset="0"/>
              <a:cs typeface="Arial" panose="020B0604020202020204" pitchFamily="34" charset="0"/>
            </a:endParaRPr>
          </a:p>
        </p:txBody>
      </p:sp>
      <p:pic>
        <p:nvPicPr>
          <p:cNvPr id="73730" name="Picture 2" descr="Image result for overdraft rate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36296" y="3717032"/>
            <a:ext cx="1548216" cy="886585"/>
          </a:xfrm>
          <a:prstGeom prst="rect">
            <a:avLst/>
          </a:prstGeom>
          <a:noFill/>
          <a:extLst>
            <a:ext uri="{909E8E84-426E-40DD-AFC4-6F175D3DCCD1}">
              <a14:hiddenFill xmlns:a14="http://schemas.microsoft.com/office/drawing/2010/main">
                <a:solidFill>
                  <a:srgbClr val="FFFFFF"/>
                </a:solidFill>
              </a14:hiddenFill>
            </a:ext>
          </a:extLst>
        </p:spPr>
      </p:pic>
      <p:pic>
        <p:nvPicPr>
          <p:cNvPr id="73732" name="Picture 4" descr="Image result for overdraft rate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1303" b="3966"/>
          <a:stretch/>
        </p:blipFill>
        <p:spPr bwMode="auto">
          <a:xfrm>
            <a:off x="7236296" y="4770285"/>
            <a:ext cx="1548216" cy="1878020"/>
          </a:xfrm>
          <a:prstGeom prst="rect">
            <a:avLst/>
          </a:prstGeom>
          <a:noFill/>
          <a:extLst>
            <a:ext uri="{909E8E84-426E-40DD-AFC4-6F175D3DCCD1}">
              <a14:hiddenFill xmlns:a14="http://schemas.microsoft.com/office/drawing/2010/main">
                <a:solidFill>
                  <a:srgbClr val="FFFFFF"/>
                </a:solidFill>
              </a14:hiddenFill>
            </a:ext>
          </a:extLst>
        </p:spPr>
      </p:pic>
      <p:pic>
        <p:nvPicPr>
          <p:cNvPr id="73734" name="Picture 6" descr="Image result for loan rate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1" r="6411" b="-2088"/>
          <a:stretch/>
        </p:blipFill>
        <p:spPr bwMode="auto">
          <a:xfrm>
            <a:off x="7236296" y="2334228"/>
            <a:ext cx="1548216" cy="121613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00488" y="1124744"/>
            <a:ext cx="1584024" cy="1042816"/>
          </a:xfrm>
          <a:prstGeom prst="rect">
            <a:avLst/>
          </a:prstGeom>
        </p:spPr>
      </p:pic>
    </p:spTree>
    <p:extLst>
      <p:ext uri="{BB962C8B-B14F-4D97-AF65-F5344CB8AC3E}">
        <p14:creationId xmlns:p14="http://schemas.microsoft.com/office/powerpoint/2010/main" val="3003936184"/>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124744"/>
            <a:ext cx="6984776" cy="5632311"/>
          </a:xfrm>
          <a:prstGeom prst="rect">
            <a:avLst/>
          </a:prstGeom>
        </p:spPr>
        <p:txBody>
          <a:bodyPr wrap="square">
            <a:spAutoFit/>
          </a:bodyPr>
          <a:lstStyle/>
          <a:p>
            <a:pPr marL="360363" indent="-360363">
              <a:buClr>
                <a:schemeClr val="accent6">
                  <a:lumMod val="50000"/>
                </a:schemeClr>
              </a:buClr>
              <a:buFont typeface="Wingdings 3" panose="05040102010807070707" pitchFamily="18" charset="2"/>
              <a:buChar char=""/>
            </a:pPr>
            <a:r>
              <a:rPr lang="en-US" sz="2400" dirty="0" smtClean="0"/>
              <a:t>Business </a:t>
            </a:r>
            <a:r>
              <a:rPr lang="en-US" sz="2400" dirty="0"/>
              <a:t>loans are generally provided for specific purposes such as the purchase of a machine, or vehicle, or other fixed asset. They help manage working capital in that they should bring long term rewards to a business, thus enhancing the chances of positive cash flow</a:t>
            </a:r>
            <a:r>
              <a:rPr lang="en-US" sz="2400" dirty="0" smtClean="0"/>
              <a:t>.</a:t>
            </a:r>
          </a:p>
          <a:p>
            <a:pPr marL="360363" indent="-360363">
              <a:buClr>
                <a:schemeClr val="accent6">
                  <a:lumMod val="50000"/>
                </a:schemeClr>
              </a:buClr>
              <a:buFont typeface="Wingdings 3" panose="05040102010807070707" pitchFamily="18" charset="2"/>
              <a:buChar char=""/>
            </a:pPr>
            <a:r>
              <a:rPr lang="en-US" sz="2400" dirty="0" smtClean="0"/>
              <a:t>A </a:t>
            </a:r>
            <a:r>
              <a:rPr lang="en-US" sz="2400" dirty="0"/>
              <a:t>new machine may lead to faster production processes at a lower cost per unit, so saving the firm money and bringing in extra revenue. Loans may help with contingency finance planning if they lead fairly quickly to an improved cash flow position. </a:t>
            </a:r>
            <a:endParaRPr lang="en-US" sz="2400" dirty="0" smtClean="0"/>
          </a:p>
          <a:p>
            <a:pPr marL="360363" indent="-360363">
              <a:buClr>
                <a:schemeClr val="accent6">
                  <a:lumMod val="50000"/>
                </a:schemeClr>
              </a:buClr>
              <a:buFont typeface="Wingdings 3" panose="05040102010807070707" pitchFamily="18" charset="2"/>
              <a:buChar char=""/>
            </a:pPr>
            <a:r>
              <a:rPr lang="en-US" sz="2400" dirty="0" smtClean="0"/>
              <a:t>An </a:t>
            </a:r>
            <a:r>
              <a:rPr lang="en-US" sz="2400" dirty="0"/>
              <a:t>investment that successfully delivers extra sales revenue and profit will increase working capital.</a:t>
            </a:r>
          </a:p>
        </p:txBody>
      </p:sp>
      <p:sp>
        <p:nvSpPr>
          <p:cNvPr id="6" name="Title 1"/>
          <p:cNvSpPr>
            <a:spLocks noGrp="1"/>
          </p:cNvSpPr>
          <p:nvPr>
            <p:ph type="title"/>
          </p:nvPr>
        </p:nvSpPr>
        <p:spPr>
          <a:xfrm>
            <a:off x="35496" y="72008"/>
            <a:ext cx="7704856" cy="548680"/>
          </a:xfrm>
        </p:spPr>
        <p:txBody>
          <a:bodyPr>
            <a:noAutofit/>
          </a:bodyPr>
          <a:lstStyle/>
          <a:p>
            <a:r>
              <a:rPr lang="en-GB" dirty="0" smtClean="0"/>
              <a:t>14.3 – </a:t>
            </a:r>
            <a:r>
              <a:rPr lang="en-US" dirty="0" smtClean="0"/>
              <a:t>Loans</a:t>
            </a:r>
            <a:endParaRPr lang="en-GB" dirty="0"/>
          </a:p>
        </p:txBody>
      </p:sp>
      <p:sp>
        <p:nvSpPr>
          <p:cNvPr id="5" name="Round Same Side Corner Rectangle 4">
            <a:hlinkClick r:id="" action="ppaction://noaction"/>
          </p:cNvPr>
          <p:cNvSpPr/>
          <p:nvPr/>
        </p:nvSpPr>
        <p:spPr>
          <a:xfrm>
            <a:off x="7092280" y="661070"/>
            <a:ext cx="648072"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76</a:t>
            </a:r>
            <a:endParaRPr lang="en-GB" sz="1100" b="1" dirty="0">
              <a:latin typeface="Arial" panose="020B0604020202020204" pitchFamily="34" charset="0"/>
              <a:cs typeface="Arial" panose="020B0604020202020204" pitchFamily="34" charset="0"/>
            </a:endParaRPr>
          </a:p>
        </p:txBody>
      </p:sp>
      <p:pic>
        <p:nvPicPr>
          <p:cNvPr id="73730" name="Picture 2" descr="Image result for overdraft rate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36296" y="3717032"/>
            <a:ext cx="1548216" cy="886585"/>
          </a:xfrm>
          <a:prstGeom prst="rect">
            <a:avLst/>
          </a:prstGeom>
          <a:noFill/>
          <a:extLst>
            <a:ext uri="{909E8E84-426E-40DD-AFC4-6F175D3DCCD1}">
              <a14:hiddenFill xmlns:a14="http://schemas.microsoft.com/office/drawing/2010/main">
                <a:solidFill>
                  <a:srgbClr val="FFFFFF"/>
                </a:solidFill>
              </a14:hiddenFill>
            </a:ext>
          </a:extLst>
        </p:spPr>
      </p:pic>
      <p:pic>
        <p:nvPicPr>
          <p:cNvPr id="73732" name="Picture 4" descr="Image result for overdraft rate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1303" b="3966"/>
          <a:stretch/>
        </p:blipFill>
        <p:spPr bwMode="auto">
          <a:xfrm>
            <a:off x="7236296" y="4770285"/>
            <a:ext cx="1548216" cy="1878020"/>
          </a:xfrm>
          <a:prstGeom prst="rect">
            <a:avLst/>
          </a:prstGeom>
          <a:noFill/>
          <a:extLst>
            <a:ext uri="{909E8E84-426E-40DD-AFC4-6F175D3DCCD1}">
              <a14:hiddenFill xmlns:a14="http://schemas.microsoft.com/office/drawing/2010/main">
                <a:solidFill>
                  <a:srgbClr val="FFFFFF"/>
                </a:solidFill>
              </a14:hiddenFill>
            </a:ext>
          </a:extLst>
        </p:spPr>
      </p:pic>
      <p:pic>
        <p:nvPicPr>
          <p:cNvPr id="73734" name="Picture 6" descr="Image result for loan rate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1" r="6411" b="-2088"/>
          <a:stretch/>
        </p:blipFill>
        <p:spPr bwMode="auto">
          <a:xfrm>
            <a:off x="7236296" y="2334228"/>
            <a:ext cx="1548216" cy="121613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00488" y="1124744"/>
            <a:ext cx="1584024" cy="1042816"/>
          </a:xfrm>
          <a:prstGeom prst="rect">
            <a:avLst/>
          </a:prstGeom>
        </p:spPr>
      </p:pic>
    </p:spTree>
    <p:extLst>
      <p:ext uri="{BB962C8B-B14F-4D97-AF65-F5344CB8AC3E}">
        <p14:creationId xmlns:p14="http://schemas.microsoft.com/office/powerpoint/2010/main" val="241929053"/>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52736"/>
            <a:ext cx="6948968" cy="5755422"/>
          </a:xfrm>
          <a:prstGeom prst="rect">
            <a:avLst/>
          </a:prstGeom>
        </p:spPr>
        <p:txBody>
          <a:bodyPr wrap="square">
            <a:spAutoFit/>
          </a:bodyPr>
          <a:lstStyle/>
          <a:p>
            <a:pPr>
              <a:buClr>
                <a:schemeClr val="accent6">
                  <a:lumMod val="50000"/>
                </a:schemeClr>
              </a:buClr>
            </a:pPr>
            <a:r>
              <a:rPr lang="en-US" sz="2300" b="1" dirty="0">
                <a:solidFill>
                  <a:srgbClr val="FF0000"/>
                </a:solidFill>
              </a:rPr>
              <a:t>Show what you know</a:t>
            </a:r>
          </a:p>
          <a:p>
            <a:pPr marL="457200" indent="-457200">
              <a:buClr>
                <a:schemeClr val="accent6">
                  <a:lumMod val="50000"/>
                </a:schemeClr>
              </a:buClr>
              <a:buFont typeface="+mj-lt"/>
              <a:buAutoNum type="arabicPeriod"/>
            </a:pPr>
            <a:r>
              <a:rPr lang="en-US" sz="2300" dirty="0" smtClean="0">
                <a:solidFill>
                  <a:srgbClr val="FF0000"/>
                </a:solidFill>
              </a:rPr>
              <a:t>Explain</a:t>
            </a:r>
            <a:r>
              <a:rPr lang="en-US" sz="2300" dirty="0">
                <a:solidFill>
                  <a:srgbClr val="FF0000"/>
                </a:solidFill>
              </a:rPr>
              <a:t>, in your own words, the difference between a loan and an overdraft.</a:t>
            </a:r>
          </a:p>
          <a:p>
            <a:pPr marL="457200" indent="-457200">
              <a:buClr>
                <a:schemeClr val="accent6">
                  <a:lumMod val="50000"/>
                </a:schemeClr>
              </a:buClr>
              <a:buFont typeface="+mj-lt"/>
              <a:buAutoNum type="arabicPeriod"/>
            </a:pPr>
            <a:r>
              <a:rPr lang="en-US" sz="2300" dirty="0" smtClean="0">
                <a:solidFill>
                  <a:srgbClr val="FF0000"/>
                </a:solidFill>
              </a:rPr>
              <a:t>Draw </a:t>
            </a:r>
            <a:r>
              <a:rPr lang="en-US" sz="2300" dirty="0">
                <a:solidFill>
                  <a:srgbClr val="FF0000"/>
                </a:solidFill>
              </a:rPr>
              <a:t>up a table showing the advantages and disadvantages of loans and overdrafts.</a:t>
            </a:r>
          </a:p>
          <a:p>
            <a:pPr marL="457200" indent="-457200">
              <a:buClr>
                <a:schemeClr val="accent6">
                  <a:lumMod val="50000"/>
                </a:schemeClr>
              </a:buClr>
              <a:buFont typeface="+mj-lt"/>
              <a:buAutoNum type="arabicPeriod"/>
            </a:pPr>
            <a:r>
              <a:rPr lang="en-US" sz="2300" dirty="0" smtClean="0">
                <a:solidFill>
                  <a:srgbClr val="FF0000"/>
                </a:solidFill>
              </a:rPr>
              <a:t>Some </a:t>
            </a:r>
            <a:r>
              <a:rPr lang="en-US" sz="2300" dirty="0">
                <a:solidFill>
                  <a:srgbClr val="FF0000"/>
                </a:solidFill>
              </a:rPr>
              <a:t>events cannot be predicted with any certainty. Therefore contingency finance planning may be needed. In what circumstances might an overdraft or a delay in paying a supplier be seen as an example of contingency finance planning?</a:t>
            </a:r>
          </a:p>
          <a:p>
            <a:pPr marL="457200" indent="-457200">
              <a:buClr>
                <a:schemeClr val="accent6">
                  <a:lumMod val="50000"/>
                </a:schemeClr>
              </a:buClr>
              <a:buFont typeface="+mj-lt"/>
              <a:buAutoNum type="arabicPeriod"/>
            </a:pPr>
            <a:r>
              <a:rPr lang="en-US" sz="2300" dirty="0" smtClean="0">
                <a:solidFill>
                  <a:srgbClr val="FF0000"/>
                </a:solidFill>
              </a:rPr>
              <a:t>Why </a:t>
            </a:r>
            <a:r>
              <a:rPr lang="en-US" sz="2300" dirty="0">
                <a:solidFill>
                  <a:srgbClr val="FF0000"/>
                </a:solidFill>
              </a:rPr>
              <a:t>is it important for firms to monitor their working capital?</a:t>
            </a:r>
          </a:p>
          <a:p>
            <a:pPr marL="457200" indent="-457200">
              <a:buClr>
                <a:schemeClr val="accent6">
                  <a:lumMod val="50000"/>
                </a:schemeClr>
              </a:buClr>
              <a:buFont typeface="+mj-lt"/>
              <a:buAutoNum type="arabicPeriod"/>
            </a:pPr>
            <a:r>
              <a:rPr lang="en-US" sz="2300" dirty="0" smtClean="0">
                <a:solidFill>
                  <a:srgbClr val="FF0000"/>
                </a:solidFill>
              </a:rPr>
              <a:t>What </a:t>
            </a:r>
            <a:r>
              <a:rPr lang="en-US" sz="2300" dirty="0">
                <a:solidFill>
                  <a:srgbClr val="FF0000"/>
                </a:solidFill>
              </a:rPr>
              <a:t>dangers might face firms that rely too heavily on loans and overdrafts to keep their businesses afloat?</a:t>
            </a:r>
          </a:p>
        </p:txBody>
      </p:sp>
      <p:sp>
        <p:nvSpPr>
          <p:cNvPr id="6" name="Title 1"/>
          <p:cNvSpPr>
            <a:spLocks noGrp="1"/>
          </p:cNvSpPr>
          <p:nvPr>
            <p:ph type="title"/>
          </p:nvPr>
        </p:nvSpPr>
        <p:spPr>
          <a:xfrm>
            <a:off x="35496" y="72008"/>
            <a:ext cx="7704856" cy="548680"/>
          </a:xfrm>
        </p:spPr>
        <p:txBody>
          <a:bodyPr>
            <a:noAutofit/>
          </a:bodyPr>
          <a:lstStyle/>
          <a:p>
            <a:r>
              <a:rPr lang="en-GB" dirty="0" smtClean="0"/>
              <a:t>14.3 – </a:t>
            </a:r>
            <a:r>
              <a:rPr lang="en-US" dirty="0" smtClean="0"/>
              <a:t>Loans</a:t>
            </a:r>
            <a:endParaRPr lang="en-GB" dirty="0"/>
          </a:p>
        </p:txBody>
      </p:sp>
      <p:sp>
        <p:nvSpPr>
          <p:cNvPr id="5" name="Round Same Side Corner Rectangle 4">
            <a:hlinkClick r:id="" action="ppaction://noaction"/>
          </p:cNvPr>
          <p:cNvSpPr/>
          <p:nvPr/>
        </p:nvSpPr>
        <p:spPr>
          <a:xfrm>
            <a:off x="7092280" y="661070"/>
            <a:ext cx="648072"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77</a:t>
            </a:r>
            <a:endParaRPr lang="en-GB" sz="1100" b="1" dirty="0">
              <a:latin typeface="Arial" panose="020B0604020202020204" pitchFamily="34" charset="0"/>
              <a:cs typeface="Arial" panose="020B0604020202020204" pitchFamily="34" charset="0"/>
            </a:endParaRPr>
          </a:p>
        </p:txBody>
      </p:sp>
      <p:pic>
        <p:nvPicPr>
          <p:cNvPr id="73730" name="Picture 2" descr="Image result for overdraft rate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36296" y="3717032"/>
            <a:ext cx="1548216" cy="886585"/>
          </a:xfrm>
          <a:prstGeom prst="rect">
            <a:avLst/>
          </a:prstGeom>
          <a:noFill/>
          <a:extLst>
            <a:ext uri="{909E8E84-426E-40DD-AFC4-6F175D3DCCD1}">
              <a14:hiddenFill xmlns:a14="http://schemas.microsoft.com/office/drawing/2010/main">
                <a:solidFill>
                  <a:srgbClr val="FFFFFF"/>
                </a:solidFill>
              </a14:hiddenFill>
            </a:ext>
          </a:extLst>
        </p:spPr>
      </p:pic>
      <p:pic>
        <p:nvPicPr>
          <p:cNvPr id="73732" name="Picture 4" descr="Image result for overdraft rate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1303" b="3966"/>
          <a:stretch/>
        </p:blipFill>
        <p:spPr bwMode="auto">
          <a:xfrm>
            <a:off x="7236296" y="4770285"/>
            <a:ext cx="1548216" cy="1878020"/>
          </a:xfrm>
          <a:prstGeom prst="rect">
            <a:avLst/>
          </a:prstGeom>
          <a:noFill/>
          <a:extLst>
            <a:ext uri="{909E8E84-426E-40DD-AFC4-6F175D3DCCD1}">
              <a14:hiddenFill xmlns:a14="http://schemas.microsoft.com/office/drawing/2010/main">
                <a:solidFill>
                  <a:srgbClr val="FFFFFF"/>
                </a:solidFill>
              </a14:hiddenFill>
            </a:ext>
          </a:extLst>
        </p:spPr>
      </p:pic>
      <p:pic>
        <p:nvPicPr>
          <p:cNvPr id="73734" name="Picture 6" descr="Image result for loan rate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1" r="6411" b="-2088"/>
          <a:stretch/>
        </p:blipFill>
        <p:spPr bwMode="auto">
          <a:xfrm>
            <a:off x="7236296" y="2334228"/>
            <a:ext cx="1548216" cy="121613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00488" y="1124744"/>
            <a:ext cx="1584024" cy="1042816"/>
          </a:xfrm>
          <a:prstGeom prst="rect">
            <a:avLst/>
          </a:prstGeom>
        </p:spPr>
      </p:pic>
    </p:spTree>
    <p:extLst>
      <p:ext uri="{BB962C8B-B14F-4D97-AF65-F5344CB8AC3E}">
        <p14:creationId xmlns:p14="http://schemas.microsoft.com/office/powerpoint/2010/main" val="2169903685"/>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124744"/>
            <a:ext cx="8568952" cy="5632311"/>
          </a:xfrm>
          <a:prstGeom prst="rect">
            <a:avLst/>
          </a:prstGeom>
        </p:spPr>
        <p:txBody>
          <a:bodyPr wrap="square">
            <a:spAutoFit/>
          </a:bodyPr>
          <a:lstStyle/>
          <a:p>
            <a:pPr marL="360363" indent="-360363">
              <a:buClr>
                <a:schemeClr val="accent6">
                  <a:lumMod val="50000"/>
                </a:schemeClr>
              </a:buClr>
              <a:buFont typeface="Wingdings 3" panose="05040102010807070707" pitchFamily="18" charset="2"/>
              <a:buChar char=""/>
            </a:pPr>
            <a:r>
              <a:rPr lang="en-US" sz="2000" dirty="0"/>
              <a:t>Holding excessive stocks has an opportunity cost. People in business have to make big decisions all the time. How much to invest? Whether to expand? Whether to continue? Choosing the right level of stock to hold may not seem such a big issue but for many businesses, and not just those selling perishables, it is.</a:t>
            </a:r>
          </a:p>
          <a:p>
            <a:pPr marL="360363" indent="-360363">
              <a:buClr>
                <a:schemeClr val="accent6">
                  <a:lumMod val="50000"/>
                </a:schemeClr>
              </a:buClr>
              <a:buFont typeface="Wingdings 3" panose="05040102010807070707" pitchFamily="18" charset="2"/>
              <a:buChar char=""/>
            </a:pPr>
            <a:r>
              <a:rPr lang="en-US" sz="2000" dirty="0"/>
              <a:t>Opportunity cost is the next best or highest value alternative that has to be foregone. The opportunity cost of reading this text might be studying another subject, or playing on a games console, or watching Liverpool beat Manchester United, or just chilling.</a:t>
            </a:r>
          </a:p>
          <a:p>
            <a:pPr marL="360363" indent="-360363">
              <a:buClr>
                <a:schemeClr val="accent6">
                  <a:lumMod val="50000"/>
                </a:schemeClr>
              </a:buClr>
              <a:buFont typeface="Wingdings 3" panose="05040102010807070707" pitchFamily="18" charset="2"/>
              <a:buChar char=""/>
            </a:pPr>
            <a:r>
              <a:rPr lang="en-US" sz="2000" dirty="0"/>
              <a:t>Regardless of the length of time someone has been in business, decisions about how much stock to hold are a major concern. If a business sells from its existing stock of goods, it will have to hold enough stock to avoid feeling nervous. This applies to all sizes of business regardless of whether they are storing stock in a garage or in a highly </a:t>
            </a:r>
            <a:r>
              <a:rPr lang="en-US" sz="2000" dirty="0" err="1"/>
              <a:t>computerised</a:t>
            </a:r>
            <a:r>
              <a:rPr lang="en-US" sz="2000" dirty="0"/>
              <a:t> warehouse. Many businesses now use JIT stock systems but they can go wrong and they put pressure on the supplier to have goods ready "now'. As we have seen, that can lead to quality levels falling</a:t>
            </a:r>
            <a:r>
              <a:rPr lang="en-US" sz="2000" dirty="0" smtClean="0"/>
              <a:t>.</a:t>
            </a:r>
            <a:endParaRPr lang="en-US" sz="2000" dirty="0"/>
          </a:p>
        </p:txBody>
      </p:sp>
      <p:sp>
        <p:nvSpPr>
          <p:cNvPr id="6" name="Title 1"/>
          <p:cNvSpPr>
            <a:spLocks noGrp="1"/>
          </p:cNvSpPr>
          <p:nvPr>
            <p:ph type="title"/>
          </p:nvPr>
        </p:nvSpPr>
        <p:spPr>
          <a:xfrm>
            <a:off x="35496" y="72008"/>
            <a:ext cx="7704856" cy="548680"/>
          </a:xfrm>
        </p:spPr>
        <p:txBody>
          <a:bodyPr>
            <a:noAutofit/>
          </a:bodyPr>
          <a:lstStyle/>
          <a:p>
            <a:r>
              <a:rPr lang="en-IE" sz="3400" dirty="0" smtClean="0"/>
              <a:t>14.4 - </a:t>
            </a:r>
            <a:r>
              <a:rPr lang="en-US" sz="3400" dirty="0"/>
              <a:t>Holding </a:t>
            </a:r>
            <a:r>
              <a:rPr lang="en-US" sz="3400" dirty="0" smtClean="0"/>
              <a:t>Appropriate Levels </a:t>
            </a:r>
            <a:r>
              <a:rPr lang="en-US" sz="3400" dirty="0"/>
              <a:t>of </a:t>
            </a:r>
            <a:r>
              <a:rPr lang="en-US" sz="3400" dirty="0" smtClean="0"/>
              <a:t>Stock</a:t>
            </a:r>
            <a:endParaRPr lang="en-GB" sz="3400" dirty="0"/>
          </a:p>
        </p:txBody>
      </p:sp>
      <p:sp>
        <p:nvSpPr>
          <p:cNvPr id="5" name="Round Same Side Corner Rectangle 4">
            <a:hlinkClick r:id="" action="ppaction://noaction"/>
          </p:cNvPr>
          <p:cNvSpPr/>
          <p:nvPr/>
        </p:nvSpPr>
        <p:spPr>
          <a:xfrm>
            <a:off x="7092280" y="661070"/>
            <a:ext cx="648072"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77</a:t>
            </a:r>
            <a:endParaRPr lang="en-GB" sz="11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53939822"/>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2575932"/>
            <a:ext cx="8568952" cy="4093428"/>
          </a:xfrm>
          <a:prstGeom prst="rect">
            <a:avLst/>
          </a:prstGeom>
        </p:spPr>
        <p:txBody>
          <a:bodyPr wrap="square">
            <a:spAutoFit/>
          </a:bodyPr>
          <a:lstStyle/>
          <a:p>
            <a:pPr marL="360363" indent="-360363">
              <a:buClr>
                <a:schemeClr val="accent6">
                  <a:lumMod val="50000"/>
                </a:schemeClr>
              </a:buClr>
              <a:buFont typeface="Wingdings 3" panose="05040102010807070707" pitchFamily="18" charset="2"/>
              <a:buChar char=""/>
            </a:pPr>
            <a:r>
              <a:rPr lang="en-US" sz="2000" dirty="0" smtClean="0"/>
              <a:t>Have </a:t>
            </a:r>
            <a:r>
              <a:rPr lang="en-US" sz="2000" dirty="0"/>
              <a:t>you ever been to a car boot sale and run out of items immediately? Did you misjudge demand? Did you sell at the wrong price? Or have you been stuck there for hours and not shifted a thing until you reduced your prices? Did you have the right "stock"? If you are comfortable with your stock level you may have too much. If you are feeling nervous all the time, you probably have too little.</a:t>
            </a:r>
          </a:p>
          <a:p>
            <a:pPr marL="360363" indent="-360363">
              <a:buClr>
                <a:schemeClr val="accent6">
                  <a:lumMod val="50000"/>
                </a:schemeClr>
              </a:buClr>
              <a:buFont typeface="Wingdings 3" panose="05040102010807070707" pitchFamily="18" charset="2"/>
              <a:buChar char=""/>
            </a:pPr>
            <a:r>
              <a:rPr lang="en-US" sz="2000" dirty="0"/>
              <a:t>Even firms who know their business inside out can get stock levels wrong. If a firm loses a sale because they have run out of stock that is not just annoying, it is a waste of advertising, labour and, of course, sales revenue. If a firm has unsold stock for too long, it risks never being able to sell it, perhaps due to technology or fashion changes. It has also spent money that could have been used elsewhere. This is why stock levels must be monitored regularly.</a:t>
            </a:r>
          </a:p>
        </p:txBody>
      </p:sp>
      <p:sp>
        <p:nvSpPr>
          <p:cNvPr id="6" name="Title 1"/>
          <p:cNvSpPr>
            <a:spLocks noGrp="1"/>
          </p:cNvSpPr>
          <p:nvPr>
            <p:ph type="title"/>
          </p:nvPr>
        </p:nvSpPr>
        <p:spPr>
          <a:xfrm>
            <a:off x="35496" y="72008"/>
            <a:ext cx="7704856" cy="548680"/>
          </a:xfrm>
        </p:spPr>
        <p:txBody>
          <a:bodyPr>
            <a:noAutofit/>
          </a:bodyPr>
          <a:lstStyle/>
          <a:p>
            <a:r>
              <a:rPr lang="en-IE" sz="3400" dirty="0" smtClean="0"/>
              <a:t>14.4 - </a:t>
            </a:r>
            <a:r>
              <a:rPr lang="en-US" sz="3400" dirty="0"/>
              <a:t>Holding </a:t>
            </a:r>
            <a:r>
              <a:rPr lang="en-US" sz="3400" dirty="0" smtClean="0"/>
              <a:t>Appropriate Levels </a:t>
            </a:r>
            <a:r>
              <a:rPr lang="en-US" sz="3400" dirty="0"/>
              <a:t>of </a:t>
            </a:r>
            <a:r>
              <a:rPr lang="en-US" sz="3400" dirty="0" smtClean="0"/>
              <a:t>Stock</a:t>
            </a:r>
            <a:endParaRPr lang="en-GB" sz="3400" dirty="0"/>
          </a:p>
        </p:txBody>
      </p:sp>
      <p:sp>
        <p:nvSpPr>
          <p:cNvPr id="5" name="Round Same Side Corner Rectangle 4">
            <a:hlinkClick r:id="" action="ppaction://noaction"/>
          </p:cNvPr>
          <p:cNvSpPr/>
          <p:nvPr/>
        </p:nvSpPr>
        <p:spPr>
          <a:xfrm>
            <a:off x="7092280" y="661070"/>
            <a:ext cx="648072"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77</a:t>
            </a:r>
            <a:endParaRPr lang="en-GB" sz="1100" b="1" dirty="0">
              <a:latin typeface="Arial" panose="020B0604020202020204" pitchFamily="34" charset="0"/>
              <a:cs typeface="Arial" panose="020B0604020202020204" pitchFamily="34" charset="0"/>
            </a:endParaRPr>
          </a:p>
        </p:txBody>
      </p:sp>
      <p:sp>
        <p:nvSpPr>
          <p:cNvPr id="7" name="Rectangle 6"/>
          <p:cNvSpPr/>
          <p:nvPr/>
        </p:nvSpPr>
        <p:spPr>
          <a:xfrm>
            <a:off x="251520" y="1124744"/>
            <a:ext cx="8568952" cy="1323439"/>
          </a:xfrm>
          <a:prstGeom prst="rect">
            <a:avLst/>
          </a:prstGeom>
          <a:solidFill>
            <a:schemeClr val="accent6">
              <a:lumMod val="60000"/>
              <a:lumOff val="40000"/>
            </a:schemeClr>
          </a:solidFill>
          <a:ln w="57150">
            <a:solidFill>
              <a:srgbClr val="002060"/>
            </a:solidFill>
          </a:ln>
        </p:spPr>
        <p:txBody>
          <a:bodyPr wrap="square">
            <a:spAutoFit/>
          </a:bodyPr>
          <a:lstStyle/>
          <a:p>
            <a:r>
              <a:rPr lang="en-US" sz="2000" b="1" dirty="0"/>
              <a:t>Opportunity cost </a:t>
            </a:r>
            <a:r>
              <a:rPr lang="en-US" sz="2000" dirty="0"/>
              <a:t>is the next best or highest value alternative that has to be foregone. The opportunity cost of reading this text might be studying another subject, or playing on a games console, or watching Liverpool beat Manchester United, or just chilling.</a:t>
            </a:r>
            <a:endParaRPr lang="en-GB" sz="2000" dirty="0"/>
          </a:p>
        </p:txBody>
      </p:sp>
    </p:spTree>
    <p:extLst>
      <p:ext uri="{BB962C8B-B14F-4D97-AF65-F5344CB8AC3E}">
        <p14:creationId xmlns:p14="http://schemas.microsoft.com/office/powerpoint/2010/main" val="2984024158"/>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4000" b="1" dirty="0" smtClean="0"/>
              <a:t>1 – New Business Ideas - Weighing</a:t>
            </a:r>
          </a:p>
        </p:txBody>
      </p:sp>
      <p:sp>
        <p:nvSpPr>
          <p:cNvPr id="2" name="Rectangle 1"/>
          <p:cNvSpPr/>
          <p:nvPr/>
        </p:nvSpPr>
        <p:spPr>
          <a:xfrm>
            <a:off x="251520" y="1096426"/>
            <a:ext cx="8640960" cy="461665"/>
          </a:xfrm>
          <a:prstGeom prst="rect">
            <a:avLst/>
          </a:prstGeom>
        </p:spPr>
        <p:txBody>
          <a:bodyPr wrap="square">
            <a:spAutoFit/>
          </a:bodyPr>
          <a:lstStyle/>
          <a:p>
            <a:pPr>
              <a:buClr>
                <a:schemeClr val="accent6">
                  <a:lumMod val="50000"/>
                </a:schemeClr>
              </a:buClr>
            </a:pPr>
            <a:r>
              <a:rPr lang="en-GB" sz="2400" b="1" dirty="0"/>
              <a:t>Assessment objectives and </a:t>
            </a:r>
            <a:r>
              <a:rPr lang="en-GB" sz="2400" b="1" dirty="0" smtClean="0"/>
              <a:t>weightings</a:t>
            </a:r>
          </a:p>
        </p:txBody>
      </p:sp>
      <p:graphicFrame>
        <p:nvGraphicFramePr>
          <p:cNvPr id="6" name="Table 5"/>
          <p:cNvGraphicFramePr>
            <a:graphicFrameLocks noGrp="1"/>
          </p:cNvGraphicFramePr>
          <p:nvPr>
            <p:extLst>
              <p:ext uri="{D42A27DB-BD31-4B8C-83A1-F6EECF244321}">
                <p14:modId xmlns:p14="http://schemas.microsoft.com/office/powerpoint/2010/main" val="301190454"/>
              </p:ext>
            </p:extLst>
          </p:nvPr>
        </p:nvGraphicFramePr>
        <p:xfrm>
          <a:off x="395536" y="1772816"/>
          <a:ext cx="8352930" cy="4297680"/>
        </p:xfrm>
        <a:graphic>
          <a:graphicData uri="http://schemas.openxmlformats.org/drawingml/2006/table">
            <a:tbl>
              <a:tblPr firstRow="1" bandRow="1">
                <a:tableStyleId>{5C22544A-7EE6-4342-B048-85BDC9FD1C3A}</a:tableStyleId>
              </a:tblPr>
              <a:tblGrid>
                <a:gridCol w="648072"/>
                <a:gridCol w="4104456"/>
                <a:gridCol w="1152128"/>
                <a:gridCol w="1152128"/>
                <a:gridCol w="1296146"/>
              </a:tblGrid>
              <a:tr h="316835">
                <a:tc gridSpan="2">
                  <a:txBody>
                    <a:bodyPr/>
                    <a:lstStyle/>
                    <a:p>
                      <a:endParaRPr lang="en-GB" sz="1800" dirty="0">
                        <a:latin typeface="Arial" panose="020B0604020202020204" pitchFamily="34" charset="0"/>
                        <a:cs typeface="Arial" panose="020B0604020202020204" pitchFamily="34" charset="0"/>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hMerge="1">
                  <a:txBody>
                    <a:bodyPr/>
                    <a:lstStyle/>
                    <a:p>
                      <a:endParaRPr lang="en-GB" sz="1400" dirty="0">
                        <a:latin typeface="Arial" panose="020B0604020202020204" pitchFamily="34" charset="0"/>
                        <a:cs typeface="Arial" panose="020B0604020202020204" pitchFamily="34" charset="0"/>
                      </a:endParaRPr>
                    </a:p>
                  </a:txBody>
                  <a:tcPr/>
                </a:tc>
                <a:tc>
                  <a:txBody>
                    <a:bodyPr/>
                    <a:lstStyle/>
                    <a:p>
                      <a:r>
                        <a:rPr lang="en-GB" sz="1800" dirty="0" smtClean="0">
                          <a:latin typeface="Arial" panose="020B0604020202020204" pitchFamily="34" charset="0"/>
                          <a:cs typeface="Arial" panose="020B0604020202020204" pitchFamily="34" charset="0"/>
                        </a:rPr>
                        <a:t>% in IAS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 in IA2</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 in IAL</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6835">
                <a:tc>
                  <a:txBody>
                    <a:bodyPr/>
                    <a:lstStyle/>
                    <a:p>
                      <a:r>
                        <a:rPr lang="en-GB" sz="1800" dirty="0" smtClean="0">
                          <a:latin typeface="Arial" panose="020B0604020202020204" pitchFamily="34" charset="0"/>
                          <a:cs typeface="Arial" panose="020B0604020202020204" pitchFamily="34" charset="0"/>
                        </a:rPr>
                        <a:t>AO1</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Demonstrate knowledge and understanding of the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specified content.</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6835">
                <a:tc>
                  <a:txBody>
                    <a:bodyPr/>
                    <a:lstStyle/>
                    <a:p>
                      <a:r>
                        <a:rPr lang="en-GB" sz="1800" dirty="0" smtClean="0">
                          <a:latin typeface="Arial" panose="020B0604020202020204" pitchFamily="34" charset="0"/>
                          <a:cs typeface="Arial" panose="020B0604020202020204" pitchFamily="34" charset="0"/>
                        </a:rPr>
                        <a:t>AO2</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Apply knowledge and understanding of the specified content to problems and issues arising from both familiar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and unfamiliar situations.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7701">
                <a:tc>
                  <a:txBody>
                    <a:bodyPr/>
                    <a:lstStyle/>
                    <a:p>
                      <a:r>
                        <a:rPr lang="en-GB" sz="1800" dirty="0" smtClean="0">
                          <a:latin typeface="Arial" panose="020B0604020202020204" pitchFamily="34" charset="0"/>
                          <a:cs typeface="Arial" panose="020B0604020202020204" pitchFamily="34" charset="0"/>
                        </a:rPr>
                        <a:t>AO3</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Analyse problems, issues and situations.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30%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27.5%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6835">
                <a:tc>
                  <a:txBody>
                    <a:bodyPr/>
                    <a:lstStyle/>
                    <a:p>
                      <a:r>
                        <a:rPr lang="en-GB" sz="1800" dirty="0" smtClean="0">
                          <a:latin typeface="Arial" panose="020B0604020202020204" pitchFamily="34" charset="0"/>
                          <a:cs typeface="Arial" panose="020B0604020202020204" pitchFamily="34" charset="0"/>
                        </a:rPr>
                        <a:t>AO4</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Evaluate, distinguish between and assess appropriateness of fact and opinion, and judge information from a variety of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sources.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30%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27.5%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472982332"/>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6" name="Picture 8" descr="Image result for boden"/>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0265" t="3121" r="5502"/>
          <a:stretch/>
        </p:blipFill>
        <p:spPr bwMode="auto">
          <a:xfrm>
            <a:off x="8100393" y="2597268"/>
            <a:ext cx="754484" cy="2343900"/>
          </a:xfrm>
          <a:prstGeom prst="rect">
            <a:avLst/>
          </a:prstGeom>
          <a:noFill/>
          <a:extLst>
            <a:ext uri="{909E8E84-426E-40DD-AFC4-6F175D3DCCD1}">
              <a14:hiddenFill xmlns:a14="http://schemas.microsoft.com/office/drawing/2010/main">
                <a:solidFill>
                  <a:srgbClr val="FFFFFF"/>
                </a:solidFill>
              </a14:hiddenFill>
            </a:ext>
          </a:extLst>
        </p:spPr>
      </p:pic>
      <p:pic>
        <p:nvPicPr>
          <p:cNvPr id="78850" name="Picture 2" descr="Image result for bode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8184" y="3704364"/>
            <a:ext cx="2614067" cy="80475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51520" y="1124744"/>
            <a:ext cx="7848872" cy="5647700"/>
          </a:xfrm>
          <a:prstGeom prst="rect">
            <a:avLst/>
          </a:prstGeom>
        </p:spPr>
        <p:txBody>
          <a:bodyPr wrap="square">
            <a:spAutoFit/>
          </a:bodyPr>
          <a:lstStyle/>
          <a:p>
            <a:pPr>
              <a:buClr>
                <a:schemeClr val="accent6">
                  <a:lumMod val="50000"/>
                </a:schemeClr>
              </a:buClr>
            </a:pPr>
            <a:r>
              <a:rPr lang="en-US" sz="1900" b="1" dirty="0">
                <a:solidFill>
                  <a:srgbClr val="002060"/>
                </a:solidFill>
              </a:rPr>
              <a:t>Boden</a:t>
            </a:r>
          </a:p>
          <a:p>
            <a:pPr marL="360363" indent="-360363">
              <a:buClr>
                <a:schemeClr val="accent6">
                  <a:lumMod val="50000"/>
                </a:schemeClr>
              </a:buClr>
              <a:buFont typeface="Wingdings 3" panose="05040102010807070707" pitchFamily="18" charset="2"/>
              <a:buChar char=""/>
            </a:pPr>
            <a:r>
              <a:rPr lang="en-US" sz="1900" dirty="0">
                <a:solidFill>
                  <a:srgbClr val="002060"/>
                </a:solidFill>
              </a:rPr>
              <a:t>The British fashion outlet Boden opened in 1991, employs 800 people and ships 12,500 parcels out of its warehouse in Leicester every day. It has this advice for customers, particularly those who have not been able to buy an item because it is not in stock. </a:t>
            </a:r>
            <a:endParaRPr lang="en-US" sz="1900" dirty="0" smtClean="0">
              <a:solidFill>
                <a:srgbClr val="002060"/>
              </a:solidFill>
            </a:endParaRPr>
          </a:p>
          <a:p>
            <a:pPr marL="360363" indent="-360363">
              <a:buClr>
                <a:schemeClr val="accent6">
                  <a:lumMod val="50000"/>
                </a:schemeClr>
              </a:buClr>
              <a:buFont typeface="Wingdings 3" panose="05040102010807070707" pitchFamily="18" charset="2"/>
              <a:buChar char=""/>
            </a:pPr>
            <a:r>
              <a:rPr lang="en-US" sz="1900" dirty="0" smtClean="0">
                <a:solidFill>
                  <a:srgbClr val="002060"/>
                </a:solidFill>
              </a:rPr>
              <a:t>"The </a:t>
            </a:r>
            <a:r>
              <a:rPr lang="en-US" sz="1900" dirty="0">
                <a:solidFill>
                  <a:srgbClr val="002060"/>
                </a:solidFill>
              </a:rPr>
              <a:t>most common cause of bankruptcy among retail outlets is holding too much stock. Even if we wanted to, we couldn't order much more stock than we do currently as we couldn't afford it. It would mean much </a:t>
            </a:r>
            <a:r>
              <a:rPr lang="en-US" sz="1900" dirty="0" smtClean="0">
                <a:solidFill>
                  <a:srgbClr val="002060"/>
                </a:solidFill>
              </a:rPr>
              <a:t>more ‘Sale</a:t>
            </a:r>
            <a:r>
              <a:rPr lang="en-US" sz="1900" dirty="0">
                <a:solidFill>
                  <a:srgbClr val="002060"/>
                </a:solidFill>
              </a:rPr>
              <a:t>' activity - good for you, but ultimately suicidal for us."</a:t>
            </a:r>
          </a:p>
          <a:p>
            <a:pPr>
              <a:buClr>
                <a:schemeClr val="accent6">
                  <a:lumMod val="50000"/>
                </a:schemeClr>
              </a:buClr>
            </a:pPr>
            <a:r>
              <a:rPr lang="en-US" sz="1900" b="1" dirty="0">
                <a:solidFill>
                  <a:srgbClr val="FF0000"/>
                </a:solidFill>
              </a:rPr>
              <a:t>Questions</a:t>
            </a:r>
          </a:p>
          <a:p>
            <a:pPr marL="457200" indent="-457200">
              <a:buClr>
                <a:schemeClr val="accent6">
                  <a:lumMod val="50000"/>
                </a:schemeClr>
              </a:buClr>
              <a:buFont typeface="+mj-lt"/>
              <a:buAutoNum type="arabicPeriod"/>
            </a:pPr>
            <a:r>
              <a:rPr lang="en-US" sz="1900" dirty="0" smtClean="0">
                <a:solidFill>
                  <a:srgbClr val="FF0000"/>
                </a:solidFill>
              </a:rPr>
              <a:t>Illustrate</a:t>
            </a:r>
            <a:r>
              <a:rPr lang="en-US" sz="1900" dirty="0">
                <a:solidFill>
                  <a:srgbClr val="FF0000"/>
                </a:solidFill>
              </a:rPr>
              <a:t>, using you own examples, the concept of opportunity cost.</a:t>
            </a:r>
          </a:p>
          <a:p>
            <a:pPr marL="457200" indent="-457200">
              <a:buClr>
                <a:schemeClr val="accent6">
                  <a:lumMod val="50000"/>
                </a:schemeClr>
              </a:buClr>
              <a:buFont typeface="+mj-lt"/>
              <a:buAutoNum type="arabicPeriod"/>
            </a:pPr>
            <a:r>
              <a:rPr lang="en-US" sz="1900" dirty="0" smtClean="0">
                <a:solidFill>
                  <a:srgbClr val="FF0000"/>
                </a:solidFill>
              </a:rPr>
              <a:t>If </a:t>
            </a:r>
            <a:r>
              <a:rPr lang="en-US" sz="1900" dirty="0">
                <a:solidFill>
                  <a:srgbClr val="FF0000"/>
                </a:solidFill>
              </a:rPr>
              <a:t>stock levels are such a big problem, why don't all firms hold buffer stocks?</a:t>
            </a:r>
          </a:p>
          <a:p>
            <a:pPr marL="457200" indent="-457200">
              <a:buClr>
                <a:schemeClr val="accent6">
                  <a:lumMod val="50000"/>
                </a:schemeClr>
              </a:buClr>
              <a:buFont typeface="+mj-lt"/>
              <a:buAutoNum type="arabicPeriod"/>
            </a:pPr>
            <a:r>
              <a:rPr lang="en-US" sz="1900" dirty="0" smtClean="0">
                <a:solidFill>
                  <a:srgbClr val="FF0000"/>
                </a:solidFill>
              </a:rPr>
              <a:t>Why</a:t>
            </a:r>
            <a:r>
              <a:rPr lang="en-US" sz="1900" dirty="0">
                <a:solidFill>
                  <a:srgbClr val="FF0000"/>
                </a:solidFill>
              </a:rPr>
              <a:t>, according to Boden, is 'holding too much stock' the most common cause of bankruptcy among retail outlets?</a:t>
            </a:r>
          </a:p>
          <a:p>
            <a:pPr marL="457200" indent="-457200">
              <a:buClr>
                <a:schemeClr val="accent6">
                  <a:lumMod val="50000"/>
                </a:schemeClr>
              </a:buClr>
              <a:buFont typeface="+mj-lt"/>
              <a:buAutoNum type="arabicPeriod"/>
            </a:pPr>
            <a:r>
              <a:rPr lang="en-US" sz="1900" dirty="0" smtClean="0">
                <a:solidFill>
                  <a:srgbClr val="FF0000"/>
                </a:solidFill>
              </a:rPr>
              <a:t>Which </a:t>
            </a:r>
            <a:r>
              <a:rPr lang="en-US" sz="1900" dirty="0">
                <a:solidFill>
                  <a:srgbClr val="FF0000"/>
                </a:solidFill>
              </a:rPr>
              <a:t>is the best stock control system - JIT, buying to order, or holding a buffer stock? (I would hope to see the words 'it depends' somewhere in your answer.)</a:t>
            </a:r>
          </a:p>
        </p:txBody>
      </p:sp>
      <p:sp>
        <p:nvSpPr>
          <p:cNvPr id="6" name="Title 1"/>
          <p:cNvSpPr>
            <a:spLocks noGrp="1"/>
          </p:cNvSpPr>
          <p:nvPr>
            <p:ph type="title"/>
          </p:nvPr>
        </p:nvSpPr>
        <p:spPr>
          <a:xfrm>
            <a:off x="35496" y="72008"/>
            <a:ext cx="7704856" cy="548680"/>
          </a:xfrm>
        </p:spPr>
        <p:txBody>
          <a:bodyPr>
            <a:noAutofit/>
          </a:bodyPr>
          <a:lstStyle/>
          <a:p>
            <a:r>
              <a:rPr lang="en-IE" sz="3400" dirty="0" smtClean="0"/>
              <a:t>14.4 - </a:t>
            </a:r>
            <a:r>
              <a:rPr lang="en-US" sz="3400" dirty="0"/>
              <a:t>Holding </a:t>
            </a:r>
            <a:r>
              <a:rPr lang="en-US" sz="3400" dirty="0" smtClean="0"/>
              <a:t>Appropriate Levels </a:t>
            </a:r>
            <a:r>
              <a:rPr lang="en-US" sz="3400" dirty="0"/>
              <a:t>of </a:t>
            </a:r>
            <a:r>
              <a:rPr lang="en-US" sz="3400" dirty="0" smtClean="0"/>
              <a:t>Stock</a:t>
            </a:r>
            <a:endParaRPr lang="en-GB" sz="3400" dirty="0"/>
          </a:p>
        </p:txBody>
      </p:sp>
      <p:sp>
        <p:nvSpPr>
          <p:cNvPr id="5" name="Round Same Side Corner Rectangle 4">
            <a:hlinkClick r:id="" action="ppaction://noaction"/>
          </p:cNvPr>
          <p:cNvSpPr/>
          <p:nvPr/>
        </p:nvSpPr>
        <p:spPr>
          <a:xfrm>
            <a:off x="7092280" y="661070"/>
            <a:ext cx="648072"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77</a:t>
            </a:r>
            <a:endParaRPr lang="en-GB" sz="1100" b="1" dirty="0">
              <a:latin typeface="Arial" panose="020B0604020202020204" pitchFamily="34" charset="0"/>
              <a:cs typeface="Arial" panose="020B0604020202020204" pitchFamily="34" charset="0"/>
            </a:endParaRPr>
          </a:p>
        </p:txBody>
      </p:sp>
      <p:pic>
        <p:nvPicPr>
          <p:cNvPr id="78852" name="Picture 4" descr="Image result for boden"/>
          <p:cNvPicPr>
            <a:picLocks noChangeAspect="1" noChangeArrowheads="1"/>
          </p:cNvPicPr>
          <p:nvPr/>
        </p:nvPicPr>
        <p:blipFill rotWithShape="1">
          <a:blip r:embed="rId5">
            <a:extLst>
              <a:ext uri="{28A0092B-C50C-407E-A947-70E740481C1C}">
                <a14:useLocalDpi xmlns:a14="http://schemas.microsoft.com/office/drawing/2010/main" val="0"/>
              </a:ext>
            </a:extLst>
          </a:blip>
          <a:srcRect l="8461" t="9707" r="53739"/>
          <a:stretch/>
        </p:blipFill>
        <p:spPr bwMode="auto">
          <a:xfrm>
            <a:off x="7955161" y="5157192"/>
            <a:ext cx="887089" cy="1440160"/>
          </a:xfrm>
          <a:prstGeom prst="rect">
            <a:avLst/>
          </a:prstGeom>
          <a:noFill/>
          <a:extLst>
            <a:ext uri="{909E8E84-426E-40DD-AFC4-6F175D3DCCD1}">
              <a14:hiddenFill xmlns:a14="http://schemas.microsoft.com/office/drawing/2010/main">
                <a:solidFill>
                  <a:srgbClr val="FFFFFF"/>
                </a:solidFill>
              </a14:hiddenFill>
            </a:ext>
          </a:extLst>
        </p:spPr>
      </p:pic>
      <p:pic>
        <p:nvPicPr>
          <p:cNvPr id="78854" name="Picture 6" descr="Image result for boden"/>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52035" t="12207" r="1765"/>
          <a:stretch/>
        </p:blipFill>
        <p:spPr bwMode="auto">
          <a:xfrm>
            <a:off x="7950169" y="1124745"/>
            <a:ext cx="892082" cy="1152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6116490"/>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416868"/>
          </a:xfrm>
          <a:prstGeom prst="rect">
            <a:avLst/>
          </a:prstGeom>
        </p:spPr>
        <p:txBody>
          <a:bodyPr wrap="square">
            <a:spAutoFit/>
          </a:bodyPr>
          <a:lstStyle/>
          <a:p>
            <a:pPr fontAlgn="base">
              <a:spcBef>
                <a:spcPct val="0"/>
              </a:spcBef>
              <a:spcAft>
                <a:spcPts val="400"/>
              </a:spcAft>
              <a:buClr>
                <a:srgbClr val="F79646">
                  <a:lumMod val="50000"/>
                </a:srgbClr>
              </a:buClr>
              <a:tabLst>
                <a:tab pos="8345488" algn="r"/>
              </a:tabLst>
            </a:pPr>
            <a:r>
              <a:rPr lang="en-US" sz="2260" b="1" dirty="0">
                <a:solidFill>
                  <a:srgbClr val="1F497D"/>
                </a:solidFill>
                <a:latin typeface="Arial" charset="0"/>
              </a:rPr>
              <a:t>Evidence A The Low Cost, No Frills Airline</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2260" dirty="0">
                <a:solidFill>
                  <a:srgbClr val="1F497D"/>
                </a:solidFill>
                <a:latin typeface="Arial" charset="0"/>
              </a:rPr>
              <a:t>Ryanair (founded 1985) is Europe’s only ultra-low cost airline, operating more than 1,500 flights per day across 28 countries, connecting 178 destinations. Ryanair currently employs more than 8,500 people. In 2012–2013, passenger traffic grew by 5% to 79.3 million, revenues increased by 13% to €4.8 billion and profit was up 13% to €569 million.</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2260" dirty="0">
                <a:solidFill>
                  <a:srgbClr val="1F497D"/>
                </a:solidFill>
                <a:latin typeface="Arial" charset="0"/>
              </a:rPr>
              <a:t>In summer 2013, Ryanair added another 200 routes and seven new bases, including Marrakesh in Morocco. This should help the number of passengers to increase to 81.5 million in 2014.</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2260" dirty="0">
                <a:solidFill>
                  <a:srgbClr val="1F497D"/>
                </a:solidFill>
                <a:latin typeface="Arial" charset="0"/>
              </a:rPr>
              <a:t>Although they still have the lowest fares in Europe, Ryanair’s average fares rose by 6% over the year. But the biggest revenue-earner came from a 20% jump in sales of additional services such as reserved seating, which brought in €1.06 billion – or 22% of total revenue.</a:t>
            </a:r>
          </a:p>
        </p:txBody>
      </p:sp>
      <p:sp>
        <p:nvSpPr>
          <p:cNvPr id="6" name="Title 1"/>
          <p:cNvSpPr>
            <a:spLocks noGrp="1"/>
          </p:cNvSpPr>
          <p:nvPr>
            <p:ph type="title"/>
          </p:nvPr>
        </p:nvSpPr>
        <p:spPr>
          <a:xfrm>
            <a:off x="35496" y="72008"/>
            <a:ext cx="7704856" cy="548680"/>
          </a:xfrm>
        </p:spPr>
        <p:txBody>
          <a:bodyPr>
            <a:noAutofit/>
          </a:bodyPr>
          <a:lstStyle/>
          <a:p>
            <a:r>
              <a:rPr lang="en-GB" sz="3600" dirty="0" smtClean="0"/>
              <a:t>14 – Exam Questions – January 2014</a:t>
            </a:r>
            <a:endParaRPr lang="en-GB" sz="3200" dirty="0"/>
          </a:p>
        </p:txBody>
      </p:sp>
      <p:sp>
        <p:nvSpPr>
          <p:cNvPr id="8" name="TextBox 7">
            <a:hlinkClick r:id="rId3" action="ppaction://hlinkfile"/>
          </p:cNvPr>
          <p:cNvSpPr txBox="1"/>
          <p:nvPr/>
        </p:nvSpPr>
        <p:spPr>
          <a:xfrm>
            <a:off x="8382255" y="5899919"/>
            <a:ext cx="432048" cy="769441"/>
          </a:xfrm>
          <a:prstGeom prst="rect">
            <a:avLst/>
          </a:prstGeom>
          <a:noFill/>
        </p:spPr>
        <p:txBody>
          <a:bodyPr wrap="square" rtlCol="0">
            <a:spAutoFit/>
          </a:bodyPr>
          <a:lstStyle/>
          <a:p>
            <a:pPr fontAlgn="base">
              <a:spcBef>
                <a:spcPct val="0"/>
              </a:spcBef>
              <a:spcAft>
                <a:spcPct val="0"/>
              </a:spcAft>
            </a:pPr>
            <a:r>
              <a:rPr lang="en-GB" sz="4400" b="1" dirty="0">
                <a:solidFill>
                  <a:srgbClr val="FF0000"/>
                </a:solidFill>
                <a:latin typeface="Arial" charset="0"/>
              </a:rPr>
              <a:t>?</a:t>
            </a:r>
            <a:endParaRPr lang="en-GB" b="1" dirty="0">
              <a:solidFill>
                <a:srgbClr val="FF0000"/>
              </a:solidFill>
              <a:latin typeface="Arial" charset="0"/>
            </a:endParaRPr>
          </a:p>
        </p:txBody>
      </p:sp>
    </p:spTree>
    <p:extLst>
      <p:ext uri="{BB962C8B-B14F-4D97-AF65-F5344CB8AC3E}">
        <p14:creationId xmlns:p14="http://schemas.microsoft.com/office/powerpoint/2010/main" val="2865547913"/>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529719"/>
          </a:xfrm>
          <a:prstGeom prst="rect">
            <a:avLst/>
          </a:prstGeom>
        </p:spPr>
        <p:txBody>
          <a:bodyPr wrap="square">
            <a:spAutoFit/>
          </a:bodyPr>
          <a:lstStyle/>
          <a:p>
            <a:pPr fontAlgn="base">
              <a:spcBef>
                <a:spcPct val="0"/>
              </a:spcBef>
              <a:spcAft>
                <a:spcPts val="400"/>
              </a:spcAft>
              <a:buClr>
                <a:srgbClr val="F79646">
                  <a:lumMod val="50000"/>
                </a:srgbClr>
              </a:buClr>
              <a:tabLst>
                <a:tab pos="8345488" algn="r"/>
              </a:tabLst>
            </a:pPr>
            <a:r>
              <a:rPr lang="en-US" sz="2000" b="1" dirty="0">
                <a:solidFill>
                  <a:srgbClr val="1F497D"/>
                </a:solidFill>
                <a:latin typeface="Arial" charset="0"/>
              </a:rPr>
              <a:t>Evidence C - Low Cost but at a price…</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2000" dirty="0">
                <a:solidFill>
                  <a:srgbClr val="1F497D"/>
                </a:solidFill>
                <a:latin typeface="Arial" charset="0"/>
              </a:rPr>
              <a:t>Ryanair’s cost per passenger is the lowest in Europe by some margin, with main rival EasyJet being 67% higher than that of Ryanair. Ryanair uses smaller, lower cost airports with faster turnaround times of only 25 minutes, which allows the airline to maximize aircraft utilisation. It also benefits from high seat density (189 seats per aircraft, compared with 156 seats for EasyJet) with an aircraft capacity utilisation of 82%.</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2000" dirty="0">
                <a:solidFill>
                  <a:srgbClr val="1F497D"/>
                </a:solidFill>
                <a:latin typeface="Arial" charset="0"/>
              </a:rPr>
              <a:t>Ryanair has a younger fleet of aircraft giving them advantages of fuel efficiency and lower maintenance costs. In addition, Ryanair’s labour force is more productive and flexible: 50% of flight crew are contracted and employed only when required.</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2000" dirty="0">
                <a:solidFill>
                  <a:srgbClr val="1F497D"/>
                </a:solidFill>
                <a:latin typeface="Arial" charset="0"/>
              </a:rPr>
              <a:t>There is a downside to cutting costs and Ryanair is frequently featured in surveys as having one of the weakest brands in European aviation. Ryanair is seen as mean, uncaring and money-grabbing, and social media sites are used to reinforce this image as well as complain about poor customer service. Despite this, passenger numbers are set to rise by 4-5% per annum with 98% of all tickets booked online.</a:t>
            </a:r>
          </a:p>
        </p:txBody>
      </p:sp>
      <p:sp>
        <p:nvSpPr>
          <p:cNvPr id="6" name="Title 1"/>
          <p:cNvSpPr>
            <a:spLocks noGrp="1"/>
          </p:cNvSpPr>
          <p:nvPr>
            <p:ph type="title"/>
          </p:nvPr>
        </p:nvSpPr>
        <p:spPr>
          <a:xfrm>
            <a:off x="35496" y="72008"/>
            <a:ext cx="7704856" cy="548680"/>
          </a:xfrm>
        </p:spPr>
        <p:txBody>
          <a:bodyPr>
            <a:noAutofit/>
          </a:bodyPr>
          <a:lstStyle/>
          <a:p>
            <a:r>
              <a:rPr lang="en-GB" sz="3600" dirty="0" smtClean="0"/>
              <a:t>14 – Exam Questions – January 2014</a:t>
            </a:r>
            <a:endParaRPr lang="en-GB" sz="3200" dirty="0"/>
          </a:p>
        </p:txBody>
      </p:sp>
      <p:sp>
        <p:nvSpPr>
          <p:cNvPr id="7" name="TextBox 6">
            <a:hlinkClick r:id="rId3" action="ppaction://hlinkfile"/>
          </p:cNvPr>
          <p:cNvSpPr txBox="1"/>
          <p:nvPr/>
        </p:nvSpPr>
        <p:spPr>
          <a:xfrm>
            <a:off x="8460432" y="2852936"/>
            <a:ext cx="432048" cy="769441"/>
          </a:xfrm>
          <a:prstGeom prst="rect">
            <a:avLst/>
          </a:prstGeom>
          <a:noFill/>
        </p:spPr>
        <p:txBody>
          <a:bodyPr wrap="square" rtlCol="0">
            <a:spAutoFit/>
          </a:bodyPr>
          <a:lstStyle/>
          <a:p>
            <a:pPr fontAlgn="base">
              <a:spcBef>
                <a:spcPct val="0"/>
              </a:spcBef>
              <a:spcAft>
                <a:spcPct val="0"/>
              </a:spcAft>
            </a:pPr>
            <a:r>
              <a:rPr lang="en-GB" sz="4400" b="1" dirty="0">
                <a:solidFill>
                  <a:srgbClr val="FF0000"/>
                </a:solidFill>
                <a:latin typeface="Arial" charset="0"/>
              </a:rPr>
              <a:t>?</a:t>
            </a:r>
            <a:endParaRPr lang="en-GB" b="1" dirty="0">
              <a:solidFill>
                <a:srgbClr val="FF0000"/>
              </a:solidFill>
              <a:latin typeface="Arial" charset="0"/>
            </a:endParaRPr>
          </a:p>
        </p:txBody>
      </p:sp>
    </p:spTree>
    <p:extLst>
      <p:ext uri="{BB962C8B-B14F-4D97-AF65-F5344CB8AC3E}">
        <p14:creationId xmlns:p14="http://schemas.microsoft.com/office/powerpoint/2010/main" val="1014627884"/>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600" dirty="0" smtClean="0"/>
              <a:t>14 – Exam Questions – January 2014</a:t>
            </a:r>
            <a:endParaRPr lang="en-GB" sz="3200" dirty="0"/>
          </a:p>
        </p:txBody>
      </p:sp>
      <p:pic>
        <p:nvPicPr>
          <p:cNvPr id="23554" name="Picture 2" descr="http://www.centreforaviation.com/images/stories/2013/Feb/05/Ryanair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4049" y="1131696"/>
            <a:ext cx="3816424" cy="5452034"/>
          </a:xfrm>
          <a:prstGeom prst="rect">
            <a:avLst/>
          </a:prstGeom>
          <a:noFill/>
          <a:extLst>
            <a:ext uri="{909E8E84-426E-40DD-AFC4-6F175D3DCCD1}">
              <a14:hiddenFill xmlns:a14="http://schemas.microsoft.com/office/drawing/2010/main">
                <a:solidFill>
                  <a:srgbClr val="FFFFFF"/>
                </a:solidFill>
              </a14:hiddenFill>
            </a:ext>
          </a:extLst>
        </p:spPr>
      </p:pic>
      <p:pic>
        <p:nvPicPr>
          <p:cNvPr id="23556" name="Picture 4" descr="Image result for ryanair flight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520" y="1138366"/>
            <a:ext cx="4752529" cy="5530994"/>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hlinkClick r:id="rId5" action="ppaction://hlinkfile"/>
          </p:cNvPr>
          <p:cNvSpPr txBox="1"/>
          <p:nvPr/>
        </p:nvSpPr>
        <p:spPr>
          <a:xfrm>
            <a:off x="8382255" y="5899919"/>
            <a:ext cx="432048" cy="769441"/>
          </a:xfrm>
          <a:prstGeom prst="rect">
            <a:avLst/>
          </a:prstGeom>
          <a:noFill/>
        </p:spPr>
        <p:txBody>
          <a:bodyPr wrap="square" rtlCol="0">
            <a:spAutoFit/>
          </a:bodyPr>
          <a:lstStyle/>
          <a:p>
            <a:pPr fontAlgn="base">
              <a:spcBef>
                <a:spcPct val="0"/>
              </a:spcBef>
              <a:spcAft>
                <a:spcPct val="0"/>
              </a:spcAft>
            </a:pPr>
            <a:r>
              <a:rPr lang="en-GB" sz="4400" b="1" dirty="0">
                <a:solidFill>
                  <a:srgbClr val="FF0000"/>
                </a:solidFill>
                <a:latin typeface="Arial" charset="0"/>
              </a:rPr>
              <a:t>?</a:t>
            </a:r>
            <a:endParaRPr lang="en-GB" b="1" dirty="0">
              <a:solidFill>
                <a:srgbClr val="FF0000"/>
              </a:solidFill>
              <a:latin typeface="Arial" charset="0"/>
            </a:endParaRPr>
          </a:p>
        </p:txBody>
      </p:sp>
    </p:spTree>
    <p:extLst>
      <p:ext uri="{BB962C8B-B14F-4D97-AF65-F5344CB8AC3E}">
        <p14:creationId xmlns:p14="http://schemas.microsoft.com/office/powerpoint/2010/main" val="2537696456"/>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478423"/>
          </a:xfrm>
          <a:prstGeom prst="rect">
            <a:avLst/>
          </a:prstGeom>
        </p:spPr>
        <p:txBody>
          <a:bodyPr wrap="square">
            <a:spAutoFit/>
          </a:bodyPr>
          <a:lstStyle/>
          <a:p>
            <a:pPr marL="457200" indent="-457200">
              <a:spcAft>
                <a:spcPts val="400"/>
              </a:spcAft>
              <a:buClr>
                <a:srgbClr val="F79646">
                  <a:lumMod val="50000"/>
                </a:srgbClr>
              </a:buClr>
              <a:buFont typeface="+mj-lt"/>
              <a:buAutoNum type="arabicPeriod" startAt="8"/>
              <a:tabLst>
                <a:tab pos="8345488" algn="r"/>
              </a:tabLst>
            </a:pPr>
            <a:r>
              <a:rPr lang="en-US" sz="2000" dirty="0">
                <a:solidFill>
                  <a:srgbClr val="FF0000"/>
                </a:solidFill>
              </a:rPr>
              <a:t>Assess the likely difficulties Ryanair might experience in sales forecasting for the </a:t>
            </a:r>
            <a:r>
              <a:rPr lang="en-US" sz="2000" dirty="0" smtClean="0">
                <a:solidFill>
                  <a:srgbClr val="FF0000"/>
                </a:solidFill>
              </a:rPr>
              <a:t>next few </a:t>
            </a:r>
            <a:r>
              <a:rPr lang="en-US" sz="2000" dirty="0">
                <a:solidFill>
                  <a:srgbClr val="FF0000"/>
                </a:solidFill>
              </a:rPr>
              <a:t>years.. </a:t>
            </a:r>
            <a:r>
              <a:rPr lang="en-US" sz="2000" dirty="0">
                <a:solidFill>
                  <a:srgbClr val="FF0000"/>
                </a:solidFill>
                <a:latin typeface="Arial" charset="0"/>
              </a:rPr>
              <a:t>	</a:t>
            </a:r>
            <a:r>
              <a:rPr lang="en-US" sz="2000" dirty="0" smtClean="0">
                <a:solidFill>
                  <a:srgbClr val="FF0000"/>
                </a:solidFill>
                <a:latin typeface="Arial" charset="0"/>
              </a:rPr>
              <a:t>(12)</a:t>
            </a:r>
            <a:endParaRPr lang="en-US" sz="2000" dirty="0">
              <a:solidFill>
                <a:srgbClr val="FF0000"/>
              </a:solidFill>
              <a:latin typeface="Arial" charset="0"/>
            </a:endParaRPr>
          </a:p>
          <a:p>
            <a:pPr fontAlgn="base">
              <a:spcBef>
                <a:spcPct val="0"/>
              </a:spcBef>
              <a:spcAft>
                <a:spcPts val="400"/>
              </a:spcAft>
              <a:buClr>
                <a:srgbClr val="F79646">
                  <a:lumMod val="50000"/>
                </a:srgbClr>
              </a:buClr>
              <a:tabLst>
                <a:tab pos="8345488" algn="r"/>
              </a:tabLst>
            </a:pPr>
            <a:r>
              <a:rPr lang="en-US" sz="2000" dirty="0">
                <a:solidFill>
                  <a:srgbClr val="FF0000"/>
                </a:solidFill>
                <a:latin typeface="Arial" charset="0"/>
              </a:rPr>
              <a:t>_________________________________________________________________________________________________________________________________________________________________________________</a:t>
            </a:r>
          </a:p>
          <a:p>
            <a:pPr fontAlgn="base">
              <a:spcBef>
                <a:spcPct val="0"/>
              </a:spcBef>
              <a:spcAft>
                <a:spcPts val="400"/>
              </a:spcAft>
              <a:buClr>
                <a:srgbClr val="F79646">
                  <a:lumMod val="50000"/>
                </a:srgbClr>
              </a:buClr>
              <a:tabLst>
                <a:tab pos="8345488" algn="r"/>
              </a:tabLst>
            </a:pPr>
            <a:r>
              <a:rPr lang="en-US" sz="2000" dirty="0">
                <a:solidFill>
                  <a:srgbClr val="FF0000"/>
                </a:solidFill>
                <a:latin typeface="Arial" charset="0"/>
              </a:rPr>
              <a:t>_________________________________________________________________________________________________________________________________________________________________________________ _________________________________________________________________________________________________________________________________________________________________________________ _________________________________________________________________________________________________________________________________________________________________________________</a:t>
            </a:r>
          </a:p>
          <a:p>
            <a:pPr fontAlgn="base">
              <a:spcBef>
                <a:spcPct val="0"/>
              </a:spcBef>
              <a:spcAft>
                <a:spcPts val="400"/>
              </a:spcAft>
              <a:buClr>
                <a:srgbClr val="F79646">
                  <a:lumMod val="50000"/>
                </a:srgbClr>
              </a:buClr>
              <a:tabLst>
                <a:tab pos="8345488" algn="r"/>
              </a:tabLst>
            </a:pPr>
            <a:r>
              <a:rPr lang="en-US" sz="2000" dirty="0" smtClean="0">
                <a:solidFill>
                  <a:srgbClr val="FF0000"/>
                </a:solidFill>
                <a:latin typeface="Arial" charset="0"/>
              </a:rPr>
              <a:t>______________________________________________________________________________________________________________________________________________________(</a:t>
            </a:r>
            <a:r>
              <a:rPr lang="en-US" sz="2000" dirty="0">
                <a:solidFill>
                  <a:srgbClr val="FF0000"/>
                </a:solidFill>
                <a:latin typeface="Arial" charset="0"/>
              </a:rPr>
              <a:t>Total for Question </a:t>
            </a:r>
            <a:r>
              <a:rPr lang="en-US" sz="2000" dirty="0" smtClean="0">
                <a:solidFill>
                  <a:srgbClr val="FF0000"/>
                </a:solidFill>
                <a:latin typeface="Arial" charset="0"/>
              </a:rPr>
              <a:t>10 </a:t>
            </a:r>
            <a:r>
              <a:rPr lang="en-US" sz="2000" dirty="0">
                <a:solidFill>
                  <a:srgbClr val="FF0000"/>
                </a:solidFill>
                <a:latin typeface="Arial" charset="0"/>
              </a:rPr>
              <a:t>= 12 marks)</a:t>
            </a:r>
          </a:p>
        </p:txBody>
      </p:sp>
      <p:sp>
        <p:nvSpPr>
          <p:cNvPr id="6" name="Title 1"/>
          <p:cNvSpPr>
            <a:spLocks noGrp="1"/>
          </p:cNvSpPr>
          <p:nvPr>
            <p:ph type="title"/>
          </p:nvPr>
        </p:nvSpPr>
        <p:spPr>
          <a:xfrm>
            <a:off x="35496" y="72008"/>
            <a:ext cx="7704856" cy="548680"/>
          </a:xfrm>
        </p:spPr>
        <p:txBody>
          <a:bodyPr>
            <a:noAutofit/>
          </a:bodyPr>
          <a:lstStyle/>
          <a:p>
            <a:r>
              <a:rPr lang="en-GB" sz="3800" dirty="0" smtClean="0"/>
              <a:t>14 </a:t>
            </a:r>
            <a:r>
              <a:rPr lang="en-GB" sz="3800" dirty="0"/>
              <a:t>– Exam Questions – January 2014</a:t>
            </a:r>
          </a:p>
        </p:txBody>
      </p:sp>
      <p:sp>
        <p:nvSpPr>
          <p:cNvPr id="5" name="TextBox 4">
            <a:hlinkClick r:id="rId3" action="ppaction://hlinkfile"/>
          </p:cNvPr>
          <p:cNvSpPr txBox="1"/>
          <p:nvPr/>
        </p:nvSpPr>
        <p:spPr>
          <a:xfrm>
            <a:off x="8382255" y="4581128"/>
            <a:ext cx="432048" cy="769441"/>
          </a:xfrm>
          <a:prstGeom prst="rect">
            <a:avLst/>
          </a:prstGeom>
          <a:noFill/>
        </p:spPr>
        <p:txBody>
          <a:bodyPr wrap="square" rtlCol="0">
            <a:spAutoFit/>
          </a:bodyPr>
          <a:lstStyle/>
          <a:p>
            <a:pPr fontAlgn="base">
              <a:spcBef>
                <a:spcPct val="0"/>
              </a:spcBef>
              <a:spcAft>
                <a:spcPct val="0"/>
              </a:spcAft>
            </a:pPr>
            <a:r>
              <a:rPr lang="en-GB" sz="4400" b="1" dirty="0">
                <a:solidFill>
                  <a:srgbClr val="FF0000"/>
                </a:solidFill>
                <a:latin typeface="Arial" charset="0"/>
              </a:rPr>
              <a:t>?</a:t>
            </a:r>
            <a:endParaRPr lang="en-GB" b="1" dirty="0">
              <a:solidFill>
                <a:srgbClr val="FF0000"/>
              </a:solidFill>
              <a:latin typeface="Arial" charset="0"/>
            </a:endParaRPr>
          </a:p>
        </p:txBody>
      </p:sp>
    </p:spTree>
    <p:extLst>
      <p:ext uri="{BB962C8B-B14F-4D97-AF65-F5344CB8AC3E}">
        <p14:creationId xmlns:p14="http://schemas.microsoft.com/office/powerpoint/2010/main" val="2812578288"/>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800" dirty="0" smtClean="0"/>
              <a:t>14 </a:t>
            </a:r>
            <a:r>
              <a:rPr lang="en-GB" sz="3800" dirty="0"/>
              <a:t>– Exam Questions – </a:t>
            </a:r>
            <a:r>
              <a:rPr lang="en-GB" sz="3800" dirty="0" smtClean="0"/>
              <a:t>January 2014</a:t>
            </a:r>
            <a:endParaRPr lang="en-GB" sz="3800" b="1" dirty="0" smtClean="0"/>
          </a:p>
        </p:txBody>
      </p:sp>
      <p:graphicFrame>
        <p:nvGraphicFramePr>
          <p:cNvPr id="4" name="Table 3"/>
          <p:cNvGraphicFramePr>
            <a:graphicFrameLocks noGrp="1"/>
          </p:cNvGraphicFramePr>
          <p:nvPr>
            <p:extLst/>
          </p:nvPr>
        </p:nvGraphicFramePr>
        <p:xfrm>
          <a:off x="251520" y="1124744"/>
          <a:ext cx="8640960" cy="5431536"/>
        </p:xfrm>
        <a:graphic>
          <a:graphicData uri="http://schemas.openxmlformats.org/drawingml/2006/table">
            <a:tbl>
              <a:tblPr firstRow="1" bandRow="1">
                <a:tableStyleId>{5C22544A-7EE6-4342-B048-85BDC9FD1C3A}</a:tableStyleId>
              </a:tblPr>
              <a:tblGrid>
                <a:gridCol w="648072"/>
                <a:gridCol w="792088"/>
                <a:gridCol w="2448272"/>
                <a:gridCol w="3434414"/>
                <a:gridCol w="1318114"/>
              </a:tblGrid>
              <a:tr h="34854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360" b="0" dirty="0" smtClean="0">
                          <a:solidFill>
                            <a:schemeClr val="tx1"/>
                          </a:solidFill>
                          <a:latin typeface="Arial" panose="020B0604020202020204" pitchFamily="34" charset="0"/>
                          <a:cs typeface="Arial" panose="020B0604020202020204" pitchFamily="34" charset="0"/>
                        </a:rPr>
                        <a:t>10</a:t>
                      </a:r>
                    </a:p>
                  </a:txBody>
                  <a:tcPr>
                    <a:solidFill>
                      <a:schemeClr val="tx2">
                        <a:lumMod val="20000"/>
                        <a:lumOff val="80000"/>
                      </a:schemeClr>
                    </a:solidFill>
                  </a:tcPr>
                </a:tc>
                <a:tc gridSpan="3">
                  <a:txBody>
                    <a:bodyPr/>
                    <a:lstStyle/>
                    <a:p>
                      <a:r>
                        <a:rPr lang="en-US" sz="1360" b="0" dirty="0" smtClean="0">
                          <a:solidFill>
                            <a:schemeClr val="tx1"/>
                          </a:solidFill>
                          <a:latin typeface="Arial" panose="020B0604020202020204" pitchFamily="34" charset="0"/>
                          <a:cs typeface="Arial" panose="020B0604020202020204" pitchFamily="34" charset="0"/>
                        </a:rPr>
                        <a:t>Assess the likely difficulties Ryanair might experience in sales forecasting for the next few years.</a:t>
                      </a:r>
                      <a:endParaRPr lang="en-GB" sz="136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c hMerge="1">
                  <a:txBody>
                    <a:bodyPr/>
                    <a:lstStyle/>
                    <a:p>
                      <a:pPr algn="ctr"/>
                      <a:endParaRPr lang="en-GB" sz="153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0" dirty="0" smtClean="0">
                          <a:solidFill>
                            <a:schemeClr val="tx1"/>
                          </a:solidFill>
                          <a:latin typeface="Arial" panose="020B0604020202020204" pitchFamily="34" charset="0"/>
                          <a:cs typeface="Arial" panose="020B0604020202020204" pitchFamily="34" charset="0"/>
                        </a:rPr>
                        <a:t>12 marks</a:t>
                      </a:r>
                      <a:endParaRPr lang="en-GB" sz="1400" b="0" baseline="0" dirty="0" smtClean="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r>
              <a:tr h="250341">
                <a:tc>
                  <a:txBody>
                    <a:bodyPr/>
                    <a:lstStyle/>
                    <a:p>
                      <a:pPr algn="ctr"/>
                      <a:r>
                        <a:rPr lang="en-GB" sz="1360" b="1" dirty="0" smtClean="0">
                          <a:solidFill>
                            <a:schemeClr val="tx1"/>
                          </a:solidFill>
                          <a:latin typeface="Arial" panose="020B0604020202020204" pitchFamily="34" charset="0"/>
                          <a:cs typeface="Arial" panose="020B0604020202020204" pitchFamily="34" charset="0"/>
                        </a:rPr>
                        <a:t>Level</a:t>
                      </a:r>
                      <a:endParaRPr lang="en-GB" sz="136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GB" sz="1360" b="1" dirty="0" smtClean="0">
                          <a:solidFill>
                            <a:schemeClr val="tx1"/>
                          </a:solidFill>
                          <a:latin typeface="Arial" panose="020B0604020202020204" pitchFamily="34" charset="0"/>
                          <a:cs typeface="Arial" panose="020B0604020202020204" pitchFamily="34" charset="0"/>
                        </a:rPr>
                        <a:t>Mark</a:t>
                      </a:r>
                      <a:endParaRPr lang="en-GB" sz="136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GB" sz="1360" b="1" dirty="0" smtClean="0">
                          <a:solidFill>
                            <a:schemeClr val="tx1"/>
                          </a:solidFill>
                          <a:latin typeface="Arial" panose="020B0604020202020204" pitchFamily="34" charset="0"/>
                          <a:cs typeface="Arial" panose="020B0604020202020204" pitchFamily="34" charset="0"/>
                        </a:rPr>
                        <a:t>Descriptor</a:t>
                      </a:r>
                      <a:endParaRPr lang="en-GB" sz="136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gridSpan="2">
                  <a:txBody>
                    <a:bodyPr/>
                    <a:lstStyle/>
                    <a:p>
                      <a:pPr algn="l"/>
                      <a:r>
                        <a:rPr lang="en-GB" sz="1360" b="1" dirty="0" smtClean="0">
                          <a:solidFill>
                            <a:schemeClr val="tx1"/>
                          </a:solidFill>
                          <a:latin typeface="Arial" panose="020B0604020202020204" pitchFamily="34" charset="0"/>
                          <a:cs typeface="Arial" panose="020B0604020202020204" pitchFamily="34" charset="0"/>
                        </a:rPr>
                        <a:t>Possible content</a:t>
                      </a:r>
                      <a:endParaRPr lang="en-GB" sz="136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r>
              <a:tr h="616659">
                <a:tc>
                  <a:txBody>
                    <a:bodyPr/>
                    <a:lstStyle/>
                    <a:p>
                      <a:pPr algn="ctr"/>
                      <a:r>
                        <a:rPr lang="en-GB" sz="1360" b="0" smtClean="0">
                          <a:solidFill>
                            <a:schemeClr val="tx1"/>
                          </a:solidFill>
                          <a:latin typeface="Arial" panose="020B0604020202020204" pitchFamily="34" charset="0"/>
                          <a:cs typeface="Arial" panose="020B0604020202020204" pitchFamily="34" charset="0"/>
                        </a:rPr>
                        <a:t>1</a:t>
                      </a:r>
                      <a:endParaRPr lang="en-GB" sz="136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lgn="ctr"/>
                      <a:r>
                        <a:rPr lang="en-GB" sz="1360" b="1" dirty="0" smtClean="0">
                          <a:solidFill>
                            <a:schemeClr val="tx1"/>
                          </a:solidFill>
                          <a:latin typeface="Arial" panose="020B0604020202020204" pitchFamily="34" charset="0"/>
                          <a:cs typeface="Arial" panose="020B0604020202020204" pitchFamily="34" charset="0"/>
                        </a:rPr>
                        <a:t>1-2</a:t>
                      </a:r>
                      <a:endParaRPr lang="en-GB" sz="136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US" sz="1360" b="0" dirty="0" smtClean="0">
                          <a:solidFill>
                            <a:schemeClr val="tx1"/>
                          </a:solidFill>
                          <a:latin typeface="Arial" panose="020B0604020202020204" pitchFamily="34" charset="0"/>
                          <a:cs typeface="Arial" panose="020B0604020202020204" pitchFamily="34" charset="0"/>
                        </a:rPr>
                        <a:t>Knowledge/understanding of sales forecasting must be present</a:t>
                      </a:r>
                      <a:endParaRPr lang="en-GB" sz="136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gridSpan="2">
                  <a:txBody>
                    <a:bodyPr/>
                    <a:lstStyle/>
                    <a:p>
                      <a:pPr algn="l"/>
                      <a:r>
                        <a:rPr lang="en-US" sz="1360" b="0" dirty="0" smtClean="0">
                          <a:solidFill>
                            <a:schemeClr val="tx1"/>
                          </a:solidFill>
                          <a:latin typeface="Arial" panose="020B0604020202020204" pitchFamily="34" charset="0"/>
                          <a:cs typeface="Arial" panose="020B0604020202020204" pitchFamily="34" charset="0"/>
                        </a:rPr>
                        <a:t>e.g. is a method of predicting future sales levels using an analysis of existing information</a:t>
                      </a:r>
                      <a:endParaRPr lang="en-GB" sz="136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r>
              <a:tr h="750715">
                <a:tc>
                  <a:txBody>
                    <a:bodyPr/>
                    <a:lstStyle/>
                    <a:p>
                      <a:pPr algn="ctr"/>
                      <a:r>
                        <a:rPr lang="en-GB" sz="1360" b="0" dirty="0" smtClean="0">
                          <a:solidFill>
                            <a:schemeClr val="tx1"/>
                          </a:solidFill>
                          <a:latin typeface="Arial" panose="020B0604020202020204" pitchFamily="34" charset="0"/>
                          <a:cs typeface="Arial" panose="020B0604020202020204" pitchFamily="34" charset="0"/>
                        </a:rPr>
                        <a:t>2</a:t>
                      </a:r>
                      <a:endParaRPr lang="en-GB" sz="136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lgn="ctr"/>
                      <a:r>
                        <a:rPr lang="en-GB" sz="1360" b="1" dirty="0" smtClean="0">
                          <a:solidFill>
                            <a:schemeClr val="tx1"/>
                          </a:solidFill>
                          <a:latin typeface="Arial" panose="020B0604020202020204" pitchFamily="34" charset="0"/>
                          <a:cs typeface="Arial" panose="020B0604020202020204" pitchFamily="34" charset="0"/>
                        </a:rPr>
                        <a:t>3-4</a:t>
                      </a:r>
                      <a:endParaRPr lang="en-GB" sz="136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US" sz="1360" b="0" dirty="0" smtClean="0">
                          <a:solidFill>
                            <a:schemeClr val="tx1"/>
                          </a:solidFill>
                          <a:latin typeface="Arial" panose="020B0604020202020204" pitchFamily="34" charset="0"/>
                          <a:cs typeface="Arial" panose="020B0604020202020204" pitchFamily="34" charset="0"/>
                        </a:rPr>
                        <a:t>Application must be present, i.e. the answer must be </a:t>
                      </a:r>
                      <a:r>
                        <a:rPr lang="en-US" sz="1360" b="0" dirty="0" err="1" smtClean="0">
                          <a:solidFill>
                            <a:schemeClr val="tx1"/>
                          </a:solidFill>
                          <a:latin typeface="Arial" panose="020B0604020202020204" pitchFamily="34" charset="0"/>
                          <a:cs typeface="Arial" panose="020B0604020202020204" pitchFamily="34" charset="0"/>
                        </a:rPr>
                        <a:t>contextualised</a:t>
                      </a:r>
                      <a:r>
                        <a:rPr lang="en-US" sz="1360" b="0" dirty="0" smtClean="0">
                          <a:solidFill>
                            <a:schemeClr val="tx1"/>
                          </a:solidFill>
                          <a:latin typeface="Arial" panose="020B0604020202020204" pitchFamily="34" charset="0"/>
                          <a:cs typeface="Arial" panose="020B0604020202020204" pitchFamily="34" charset="0"/>
                        </a:rPr>
                        <a:t> to Ryanair’s sales forecasting</a:t>
                      </a:r>
                      <a:endParaRPr lang="en-GB" sz="136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gridSpan="2">
                  <a:txBody>
                    <a:bodyPr/>
                    <a:lstStyle/>
                    <a:p>
                      <a:pPr algn="l"/>
                      <a:r>
                        <a:rPr lang="en-US" sz="1360" b="0" dirty="0" smtClean="0">
                          <a:solidFill>
                            <a:schemeClr val="tx1"/>
                          </a:solidFill>
                          <a:latin typeface="Arial" panose="020B0604020202020204" pitchFamily="34" charset="0"/>
                          <a:cs typeface="Arial" panose="020B0604020202020204" pitchFamily="34" charset="0"/>
                        </a:rPr>
                        <a:t>e.g. Ryanair is an airline and faces particular difficulties e.g. fuel prices/ terrorism/ economic recession/ new routes</a:t>
                      </a:r>
                      <a:endParaRPr lang="en-GB" sz="136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r>
              <a:tr h="1018828">
                <a:tc>
                  <a:txBody>
                    <a:bodyPr/>
                    <a:lstStyle/>
                    <a:p>
                      <a:pPr algn="ctr"/>
                      <a:r>
                        <a:rPr lang="en-GB" sz="1360" b="0" dirty="0" smtClean="0">
                          <a:solidFill>
                            <a:schemeClr val="tx1"/>
                          </a:solidFill>
                          <a:latin typeface="Arial" panose="020B0604020202020204" pitchFamily="34" charset="0"/>
                          <a:cs typeface="Arial" panose="020B0604020202020204" pitchFamily="34" charset="0"/>
                        </a:rPr>
                        <a:t>3</a:t>
                      </a:r>
                      <a:endParaRPr lang="en-GB" sz="136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lgn="ctr"/>
                      <a:r>
                        <a:rPr lang="en-GB" sz="1360" b="1" dirty="0" smtClean="0">
                          <a:solidFill>
                            <a:schemeClr val="tx1"/>
                          </a:solidFill>
                          <a:latin typeface="Arial" panose="020B0604020202020204" pitchFamily="34" charset="0"/>
                          <a:cs typeface="Arial" panose="020B0604020202020204" pitchFamily="34" charset="0"/>
                        </a:rPr>
                        <a:t>5-6</a:t>
                      </a:r>
                      <a:endParaRPr lang="en-GB" sz="136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US" sz="1360" b="0" dirty="0" smtClean="0">
                          <a:solidFill>
                            <a:schemeClr val="tx1"/>
                          </a:solidFill>
                          <a:latin typeface="Arial" panose="020B0604020202020204" pitchFamily="34" charset="0"/>
                          <a:cs typeface="Arial" panose="020B0604020202020204" pitchFamily="34" charset="0"/>
                        </a:rPr>
                        <a:t>Analysis in context must be present, i.e. the candidate must give reasons/ causes/ costs/ consequences of sales forecasting for Ryanair</a:t>
                      </a:r>
                    </a:p>
                    <a:p>
                      <a:r>
                        <a:rPr lang="en-US" sz="1360" b="1" dirty="0" smtClean="0">
                          <a:solidFill>
                            <a:schemeClr val="tx1"/>
                          </a:solidFill>
                          <a:latin typeface="Arial" panose="020B0604020202020204" pitchFamily="34" charset="0"/>
                          <a:cs typeface="Arial" panose="020B0604020202020204" pitchFamily="34" charset="0"/>
                        </a:rPr>
                        <a:t>NB if analysis is not in context limit to Level 2.</a:t>
                      </a:r>
                      <a:endParaRPr lang="en-GB" sz="136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gridSpan="2">
                  <a:txBody>
                    <a:bodyPr/>
                    <a:lstStyle/>
                    <a:p>
                      <a:r>
                        <a:rPr kumimoji="0" lang="en-US" sz="1360" b="0" kern="1200" dirty="0" smtClean="0">
                          <a:solidFill>
                            <a:schemeClr val="tx1"/>
                          </a:solidFill>
                          <a:latin typeface="Arial" panose="020B0604020202020204" pitchFamily="34" charset="0"/>
                          <a:ea typeface="+mn-ea"/>
                          <a:cs typeface="Arial" panose="020B0604020202020204" pitchFamily="34" charset="0"/>
                        </a:rPr>
                        <a:t>e.g. Historical data may not reflect future sales performance as sales growth has been very rapid and has started to slow down </a:t>
                      </a:r>
                    </a:p>
                    <a:p>
                      <a:r>
                        <a:rPr kumimoji="0" lang="en-US" sz="1360" b="0" kern="1200" dirty="0" smtClean="0">
                          <a:solidFill>
                            <a:schemeClr val="tx1"/>
                          </a:solidFill>
                          <a:latin typeface="Arial" panose="020B0604020202020204" pitchFamily="34" charset="0"/>
                          <a:ea typeface="+mn-ea"/>
                          <a:cs typeface="Arial" panose="020B0604020202020204" pitchFamily="34" charset="0"/>
                        </a:rPr>
                        <a:t>e.g. There is still competition from other airlines such as </a:t>
                      </a:r>
                      <a:r>
                        <a:rPr kumimoji="0" lang="en-US" sz="1360" b="0" kern="1200" dirty="0" err="1" smtClean="0">
                          <a:solidFill>
                            <a:schemeClr val="tx1"/>
                          </a:solidFill>
                          <a:latin typeface="Arial" panose="020B0604020202020204" pitchFamily="34" charset="0"/>
                          <a:ea typeface="+mn-ea"/>
                          <a:cs typeface="Arial" panose="020B0604020202020204" pitchFamily="34" charset="0"/>
                        </a:rPr>
                        <a:t>Easyjet</a:t>
                      </a:r>
                      <a:r>
                        <a:rPr kumimoji="0" lang="en-US" sz="1360" b="0" kern="1200" dirty="0" smtClean="0">
                          <a:solidFill>
                            <a:schemeClr val="tx1"/>
                          </a:solidFill>
                          <a:latin typeface="Arial" panose="020B0604020202020204" pitchFamily="34" charset="0"/>
                          <a:ea typeface="+mn-ea"/>
                          <a:cs typeface="Arial" panose="020B0604020202020204" pitchFamily="34" charset="0"/>
                        </a:rPr>
                        <a:t> which adds to the uncertainty to sales forecasts for Ryanair </a:t>
                      </a:r>
                    </a:p>
                    <a:p>
                      <a:r>
                        <a:rPr kumimoji="0" lang="en-US" sz="1360" b="0" kern="1200" dirty="0" smtClean="0">
                          <a:solidFill>
                            <a:schemeClr val="tx1"/>
                          </a:solidFill>
                          <a:latin typeface="Arial" panose="020B0604020202020204" pitchFamily="34" charset="0"/>
                          <a:ea typeface="+mn-ea"/>
                          <a:cs typeface="Arial" panose="020B0604020202020204" pitchFamily="34" charset="0"/>
                        </a:rPr>
                        <a:t>e.g. All forecasts are just predictions and can be inaccurate due to factors such as the weather which greatly affects airlines who have holiday destinations </a:t>
                      </a:r>
                    </a:p>
                    <a:p>
                      <a:r>
                        <a:rPr kumimoji="0" lang="en-US" sz="1360" b="0" kern="1200" dirty="0" smtClean="0">
                          <a:solidFill>
                            <a:schemeClr val="tx1"/>
                          </a:solidFill>
                          <a:latin typeface="Arial" panose="020B0604020202020204" pitchFamily="34" charset="0"/>
                          <a:ea typeface="+mn-ea"/>
                          <a:cs typeface="Arial" panose="020B0604020202020204" pitchFamily="34" charset="0"/>
                        </a:rPr>
                        <a:t>e.g. Changes in external factors such as economic variables/ actions of competitors/ government, the market/changes in tastes and changes in costs such as oil prices cannot be predicted and may impact upon consumer confidence and therefore sales forecasts for Ryanair </a:t>
                      </a:r>
                      <a:endParaRPr kumimoji="0" lang="en-US" sz="136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solidFill>
                      <a:schemeClr val="tx2">
                        <a:lumMod val="20000"/>
                        <a:lumOff val="80000"/>
                      </a:schemeClr>
                    </a:solidFill>
                  </a:tcPr>
                </a:tc>
                <a:tc hMerge="1">
                  <a:txBody>
                    <a:bodyPr/>
                    <a:lstStyle/>
                    <a:p>
                      <a:endParaRPr lang="en-GB"/>
                    </a:p>
                  </a:txBody>
                  <a:tcPr/>
                </a:tc>
              </a:tr>
            </a:tbl>
          </a:graphicData>
        </a:graphic>
      </p:graphicFrame>
      <p:sp>
        <p:nvSpPr>
          <p:cNvPr id="7" name="TextBox 6">
            <a:hlinkClick r:id="rId3" action="ppaction://hlinkfile"/>
          </p:cNvPr>
          <p:cNvSpPr txBox="1"/>
          <p:nvPr/>
        </p:nvSpPr>
        <p:spPr>
          <a:xfrm>
            <a:off x="8382255" y="3019599"/>
            <a:ext cx="432048" cy="769441"/>
          </a:xfrm>
          <a:prstGeom prst="rect">
            <a:avLst/>
          </a:prstGeom>
          <a:noFill/>
        </p:spPr>
        <p:txBody>
          <a:bodyPr wrap="square" rtlCol="0">
            <a:spAutoFit/>
          </a:bodyPr>
          <a:lstStyle/>
          <a:p>
            <a:pPr fontAlgn="base">
              <a:spcBef>
                <a:spcPct val="0"/>
              </a:spcBef>
              <a:spcAft>
                <a:spcPct val="0"/>
              </a:spcAft>
            </a:pPr>
            <a:r>
              <a:rPr lang="en-GB" sz="4400" b="1" dirty="0">
                <a:solidFill>
                  <a:srgbClr val="FF0000"/>
                </a:solidFill>
                <a:latin typeface="Arial" charset="0"/>
              </a:rPr>
              <a:t>?</a:t>
            </a:r>
            <a:endParaRPr lang="en-GB" b="1" dirty="0">
              <a:solidFill>
                <a:srgbClr val="FF0000"/>
              </a:solidFill>
              <a:latin typeface="Arial" charset="0"/>
            </a:endParaRPr>
          </a:p>
        </p:txBody>
      </p:sp>
    </p:spTree>
    <p:extLst>
      <p:ext uri="{BB962C8B-B14F-4D97-AF65-F5344CB8AC3E}">
        <p14:creationId xmlns:p14="http://schemas.microsoft.com/office/powerpoint/2010/main" val="163482739"/>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800" dirty="0" smtClean="0"/>
              <a:t>14 </a:t>
            </a:r>
            <a:r>
              <a:rPr lang="en-GB" sz="3800" dirty="0"/>
              <a:t>– Exam Questions – </a:t>
            </a:r>
            <a:r>
              <a:rPr lang="en-GB" sz="3800" dirty="0" smtClean="0"/>
              <a:t>January 2014</a:t>
            </a:r>
            <a:endParaRPr lang="en-GB" sz="3800" b="1" dirty="0" smtClean="0"/>
          </a:p>
        </p:txBody>
      </p:sp>
      <p:graphicFrame>
        <p:nvGraphicFramePr>
          <p:cNvPr id="4" name="Table 3"/>
          <p:cNvGraphicFramePr>
            <a:graphicFrameLocks noGrp="1"/>
          </p:cNvGraphicFramePr>
          <p:nvPr>
            <p:extLst/>
          </p:nvPr>
        </p:nvGraphicFramePr>
        <p:xfrm>
          <a:off x="251520" y="1124744"/>
          <a:ext cx="8640960" cy="5303520"/>
        </p:xfrm>
        <a:graphic>
          <a:graphicData uri="http://schemas.openxmlformats.org/drawingml/2006/table">
            <a:tbl>
              <a:tblPr firstRow="1" bandRow="1">
                <a:tableStyleId>{5C22544A-7EE6-4342-B048-85BDC9FD1C3A}</a:tableStyleId>
              </a:tblPr>
              <a:tblGrid>
                <a:gridCol w="864096"/>
                <a:gridCol w="720080"/>
                <a:gridCol w="3600400"/>
                <a:gridCol w="2138270"/>
                <a:gridCol w="1318114"/>
              </a:tblGrid>
              <a:tr h="34854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smtClean="0">
                          <a:solidFill>
                            <a:schemeClr val="tx1"/>
                          </a:solidFill>
                          <a:latin typeface="Arial" panose="020B0604020202020204" pitchFamily="34" charset="0"/>
                          <a:cs typeface="Arial" panose="020B0604020202020204" pitchFamily="34" charset="0"/>
                        </a:rPr>
                        <a:t>10</a:t>
                      </a:r>
                    </a:p>
                  </a:txBody>
                  <a:tcPr>
                    <a:solidFill>
                      <a:schemeClr val="tx2">
                        <a:lumMod val="20000"/>
                        <a:lumOff val="80000"/>
                      </a:schemeClr>
                    </a:solidFill>
                  </a:tcPr>
                </a:tc>
                <a:tc gridSpan="3">
                  <a:txBody>
                    <a:bodyPr/>
                    <a:lstStyle/>
                    <a:p>
                      <a:r>
                        <a:rPr lang="en-US" sz="1600" b="0" dirty="0" smtClean="0">
                          <a:solidFill>
                            <a:schemeClr val="tx1"/>
                          </a:solidFill>
                          <a:latin typeface="Arial" panose="020B0604020202020204" pitchFamily="34" charset="0"/>
                          <a:cs typeface="Arial" panose="020B0604020202020204" pitchFamily="34" charset="0"/>
                        </a:rPr>
                        <a:t>Assess the likely difficulties Ryanair might experience in sales forecasting for the next few years.</a:t>
                      </a:r>
                      <a:endParaRPr lang="en-GB" sz="16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c hMerge="1">
                  <a:txBody>
                    <a:bodyPr/>
                    <a:lstStyle/>
                    <a:p>
                      <a:pPr algn="ctr"/>
                      <a:endParaRPr lang="en-GB" sz="153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0" dirty="0" smtClean="0">
                          <a:solidFill>
                            <a:schemeClr val="tx1"/>
                          </a:solidFill>
                          <a:latin typeface="Arial" panose="020B0604020202020204" pitchFamily="34" charset="0"/>
                          <a:cs typeface="Arial" panose="020B0604020202020204" pitchFamily="34" charset="0"/>
                        </a:rPr>
                        <a:t>12 marks</a:t>
                      </a:r>
                      <a:endParaRPr lang="en-GB" sz="1600" b="0" baseline="0" dirty="0" smtClean="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r>
              <a:tr h="250341">
                <a:tc>
                  <a:txBody>
                    <a:bodyPr/>
                    <a:lstStyle/>
                    <a:p>
                      <a:pPr algn="ctr"/>
                      <a:r>
                        <a:rPr lang="en-GB" sz="1600" b="1" dirty="0" smtClean="0">
                          <a:solidFill>
                            <a:schemeClr val="tx1"/>
                          </a:solidFill>
                          <a:latin typeface="Arial" panose="020B0604020202020204" pitchFamily="34" charset="0"/>
                          <a:cs typeface="Arial" panose="020B0604020202020204" pitchFamily="34" charset="0"/>
                        </a:rPr>
                        <a:t>Level</a:t>
                      </a:r>
                      <a:endParaRPr lang="en-GB" sz="16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GB" sz="1600" b="1" dirty="0" smtClean="0">
                          <a:solidFill>
                            <a:schemeClr val="tx1"/>
                          </a:solidFill>
                          <a:latin typeface="Arial" panose="020B0604020202020204" pitchFamily="34" charset="0"/>
                          <a:cs typeface="Arial" panose="020B0604020202020204" pitchFamily="34" charset="0"/>
                        </a:rPr>
                        <a:t>Mark</a:t>
                      </a:r>
                      <a:endParaRPr lang="en-GB" sz="16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GB" sz="1600" b="1" dirty="0" smtClean="0">
                          <a:solidFill>
                            <a:schemeClr val="tx1"/>
                          </a:solidFill>
                          <a:latin typeface="Arial" panose="020B0604020202020204" pitchFamily="34" charset="0"/>
                          <a:cs typeface="Arial" panose="020B0604020202020204" pitchFamily="34" charset="0"/>
                        </a:rPr>
                        <a:t>Descriptor</a:t>
                      </a:r>
                      <a:endParaRPr lang="en-GB" sz="16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gridSpan="2">
                  <a:txBody>
                    <a:bodyPr/>
                    <a:lstStyle/>
                    <a:p>
                      <a:pPr algn="l"/>
                      <a:r>
                        <a:rPr lang="en-GB" sz="1600" b="1" dirty="0" smtClean="0">
                          <a:solidFill>
                            <a:schemeClr val="tx1"/>
                          </a:solidFill>
                          <a:latin typeface="Arial" panose="020B0604020202020204" pitchFamily="34" charset="0"/>
                          <a:cs typeface="Arial" panose="020B0604020202020204" pitchFamily="34" charset="0"/>
                        </a:rPr>
                        <a:t>Possible content</a:t>
                      </a:r>
                      <a:endParaRPr lang="en-GB" sz="16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r>
              <a:tr h="616659">
                <a:tc>
                  <a:txBody>
                    <a:bodyPr/>
                    <a:lstStyle/>
                    <a:p>
                      <a:pPr algn="ctr"/>
                      <a:r>
                        <a:rPr lang="en-GB" sz="1600" b="0" smtClean="0">
                          <a:solidFill>
                            <a:schemeClr val="tx1"/>
                          </a:solidFill>
                          <a:latin typeface="Arial" panose="020B0604020202020204" pitchFamily="34" charset="0"/>
                          <a:cs typeface="Arial" panose="020B0604020202020204" pitchFamily="34" charset="0"/>
                        </a:rPr>
                        <a:t>1</a:t>
                      </a:r>
                      <a:endParaRPr lang="en-GB" sz="16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lgn="ctr"/>
                      <a:r>
                        <a:rPr lang="en-GB" sz="1600" b="1" dirty="0" smtClean="0">
                          <a:solidFill>
                            <a:schemeClr val="tx1"/>
                          </a:solidFill>
                          <a:latin typeface="Arial" panose="020B0604020202020204" pitchFamily="34" charset="0"/>
                          <a:cs typeface="Arial" panose="020B0604020202020204" pitchFamily="34" charset="0"/>
                        </a:rPr>
                        <a:t>7-12</a:t>
                      </a:r>
                      <a:endParaRPr lang="en-GB" sz="16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US" sz="1600" b="1" dirty="0" smtClean="0">
                          <a:solidFill>
                            <a:schemeClr val="tx1"/>
                          </a:solidFill>
                          <a:latin typeface="Arial" panose="020B0604020202020204" pitchFamily="34" charset="0"/>
                          <a:cs typeface="Arial" panose="020B0604020202020204" pitchFamily="34" charset="0"/>
                        </a:rPr>
                        <a:t>Low Level 4</a:t>
                      </a:r>
                      <a:r>
                        <a:rPr lang="en-US" sz="1600" b="0" dirty="0" smtClean="0">
                          <a:solidFill>
                            <a:schemeClr val="tx1"/>
                          </a:solidFill>
                          <a:latin typeface="Arial" panose="020B0604020202020204" pitchFamily="34" charset="0"/>
                          <a:cs typeface="Arial" panose="020B0604020202020204" pitchFamily="34" charset="0"/>
                        </a:rPr>
                        <a:t>: 7-8 marks</a:t>
                      </a:r>
                    </a:p>
                    <a:p>
                      <a:r>
                        <a:rPr lang="en-US" sz="1600" b="0" dirty="0" smtClean="0">
                          <a:solidFill>
                            <a:schemeClr val="tx1"/>
                          </a:solidFill>
                          <a:latin typeface="Arial" panose="020B0604020202020204" pitchFamily="34" charset="0"/>
                          <a:cs typeface="Arial" panose="020B0604020202020204" pitchFamily="34" charset="0"/>
                        </a:rPr>
                        <a:t>Limited evaluation must be present and in context</a:t>
                      </a:r>
                    </a:p>
                    <a:p>
                      <a:r>
                        <a:rPr lang="en-US" sz="1600" b="1" dirty="0" smtClean="0">
                          <a:solidFill>
                            <a:schemeClr val="tx1"/>
                          </a:solidFill>
                          <a:latin typeface="Arial" panose="020B0604020202020204" pitchFamily="34" charset="0"/>
                          <a:cs typeface="Arial" panose="020B0604020202020204" pitchFamily="34" charset="0"/>
                        </a:rPr>
                        <a:t>Mid Level 4</a:t>
                      </a:r>
                      <a:r>
                        <a:rPr lang="en-US" sz="1600" b="0" dirty="0" smtClean="0">
                          <a:solidFill>
                            <a:schemeClr val="tx1"/>
                          </a:solidFill>
                          <a:latin typeface="Arial" panose="020B0604020202020204" pitchFamily="34" charset="0"/>
                          <a:cs typeface="Arial" panose="020B0604020202020204" pitchFamily="34" charset="0"/>
                        </a:rPr>
                        <a:t>: 9-10 marks</a:t>
                      </a:r>
                    </a:p>
                    <a:p>
                      <a:r>
                        <a:rPr lang="en-US" sz="1600" b="0" dirty="0" smtClean="0">
                          <a:solidFill>
                            <a:schemeClr val="tx1"/>
                          </a:solidFill>
                          <a:latin typeface="Arial" panose="020B0604020202020204" pitchFamily="34" charset="0"/>
                          <a:cs typeface="Arial" panose="020B0604020202020204" pitchFamily="34" charset="0"/>
                        </a:rPr>
                        <a:t>More evaluation will be present</a:t>
                      </a:r>
                    </a:p>
                    <a:p>
                      <a:r>
                        <a:rPr lang="en-US" sz="1600" b="0" dirty="0" smtClean="0">
                          <a:solidFill>
                            <a:schemeClr val="tx1"/>
                          </a:solidFill>
                          <a:latin typeface="Arial" panose="020B0604020202020204" pitchFamily="34" charset="0"/>
                          <a:cs typeface="Arial" panose="020B0604020202020204" pitchFamily="34" charset="0"/>
                        </a:rPr>
                        <a:t>and in context</a:t>
                      </a:r>
                      <a:endParaRPr lang="en-GB" sz="16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gridSpan="2">
                  <a:txBody>
                    <a:bodyPr/>
                    <a:lstStyle/>
                    <a:p>
                      <a:pPr algn="l"/>
                      <a:r>
                        <a:rPr lang="en-US" sz="1600" b="0" dirty="0" smtClean="0">
                          <a:solidFill>
                            <a:schemeClr val="tx1"/>
                          </a:solidFill>
                          <a:latin typeface="Arial" panose="020B0604020202020204" pitchFamily="34" charset="0"/>
                          <a:cs typeface="Arial" panose="020B0604020202020204" pitchFamily="34" charset="0"/>
                        </a:rPr>
                        <a:t>business since 1985 so historical data exists and will be able to use its experience from its other routes to help forecast likely demand for future routes</a:t>
                      </a:r>
                      <a:endParaRPr lang="en-GB" sz="16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r>
              <a:tr h="750715">
                <a:tc>
                  <a:txBody>
                    <a:bodyPr/>
                    <a:lstStyle/>
                    <a:p>
                      <a:pPr algn="ctr"/>
                      <a:endParaRPr lang="en-GB" sz="16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lgn="ctr"/>
                      <a:endParaRPr lang="en-GB" sz="16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US" sz="1800" b="1" i="0" u="none" strike="noStrike" baseline="0" dirty="0" smtClean="0">
                          <a:solidFill>
                            <a:srgbClr val="000000"/>
                          </a:solidFill>
                          <a:latin typeface="Arial" panose="020B0604020202020204" pitchFamily="34" charset="0"/>
                          <a:cs typeface="Arial" panose="020B0604020202020204" pitchFamily="34" charset="0"/>
                        </a:rPr>
                        <a:t>High Level 4: </a:t>
                      </a:r>
                      <a:r>
                        <a:rPr lang="en-US" sz="1800" b="0" i="0" u="none" strike="noStrike" baseline="0" dirty="0" smtClean="0">
                          <a:solidFill>
                            <a:srgbClr val="000000"/>
                          </a:solidFill>
                          <a:latin typeface="Arial" panose="020B0604020202020204" pitchFamily="34" charset="0"/>
                          <a:cs typeface="Arial" panose="020B0604020202020204" pitchFamily="34" charset="0"/>
                        </a:rPr>
                        <a:t>11-12 marks </a:t>
                      </a:r>
                    </a:p>
                    <a:p>
                      <a:r>
                        <a:rPr lang="en-US" sz="1800" b="0" i="0" u="none" strike="noStrike" baseline="0" dirty="0" smtClean="0">
                          <a:solidFill>
                            <a:srgbClr val="000000"/>
                          </a:solidFill>
                          <a:latin typeface="Arial" panose="020B0604020202020204" pitchFamily="34" charset="0"/>
                          <a:cs typeface="Arial" panose="020B0604020202020204" pitchFamily="34" charset="0"/>
                        </a:rPr>
                        <a:t>Evaluation is developed to show a candidate’s real perceptiveness. Several strands may be developed: the answer is clear, coherent and articulate, leading to a convincing conclusion. </a:t>
                      </a:r>
                    </a:p>
                    <a:p>
                      <a:r>
                        <a:rPr lang="en-US" sz="1800" b="1" i="0" u="none" strike="noStrike" baseline="0" dirty="0" smtClean="0">
                          <a:solidFill>
                            <a:srgbClr val="000000"/>
                          </a:solidFill>
                          <a:latin typeface="Arial" panose="020B0604020202020204" pitchFamily="34" charset="0"/>
                          <a:cs typeface="Arial" panose="020B0604020202020204" pitchFamily="34" charset="0"/>
                        </a:rPr>
                        <a:t>NB if evaluation not in context limit to Level 3 </a:t>
                      </a:r>
                      <a:endParaRPr lang="en-US" sz="1800" b="0" i="0" u="none" strike="noStrike" baseline="0" dirty="0" smtClean="0">
                        <a:solidFill>
                          <a:srgbClr val="000000"/>
                        </a:solidFill>
                        <a:latin typeface="Arial" panose="020B0604020202020204" pitchFamily="34" charset="0"/>
                        <a:cs typeface="Arial" panose="020B0604020202020204" pitchFamily="34" charset="0"/>
                      </a:endParaRPr>
                    </a:p>
                  </a:txBody>
                  <a:tcPr>
                    <a:solidFill>
                      <a:schemeClr val="tx2">
                        <a:lumMod val="20000"/>
                        <a:lumOff val="80000"/>
                      </a:schemeClr>
                    </a:solidFill>
                  </a:tcPr>
                </a:tc>
                <a:tc gridSpan="2">
                  <a:txBody>
                    <a:bodyPr/>
                    <a:lstStyle/>
                    <a:p>
                      <a:pPr algn="l"/>
                      <a:r>
                        <a:rPr lang="en-US" sz="1600" b="0" dirty="0" smtClean="0">
                          <a:solidFill>
                            <a:schemeClr val="tx1"/>
                          </a:solidFill>
                          <a:latin typeface="Arial" panose="020B0604020202020204" pitchFamily="34" charset="0"/>
                          <a:cs typeface="Arial" panose="020B0604020202020204" pitchFamily="34" charset="0"/>
                        </a:rPr>
                        <a:t>e.g. Ryanair is an airline and faces particular difficulties e.g. fuel prices/ terrorism/ economic recession/ new routes</a:t>
                      </a:r>
                      <a:endParaRPr lang="en-GB" sz="16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r>
            </a:tbl>
          </a:graphicData>
        </a:graphic>
      </p:graphicFrame>
      <p:sp>
        <p:nvSpPr>
          <p:cNvPr id="7" name="TextBox 6">
            <a:hlinkClick r:id="rId3" action="ppaction://hlinkfile"/>
          </p:cNvPr>
          <p:cNvSpPr txBox="1"/>
          <p:nvPr/>
        </p:nvSpPr>
        <p:spPr>
          <a:xfrm>
            <a:off x="8382255" y="5733256"/>
            <a:ext cx="432048" cy="769441"/>
          </a:xfrm>
          <a:prstGeom prst="rect">
            <a:avLst/>
          </a:prstGeom>
          <a:noFill/>
        </p:spPr>
        <p:txBody>
          <a:bodyPr wrap="square" rtlCol="0">
            <a:spAutoFit/>
          </a:bodyPr>
          <a:lstStyle/>
          <a:p>
            <a:pPr fontAlgn="base">
              <a:spcBef>
                <a:spcPct val="0"/>
              </a:spcBef>
              <a:spcAft>
                <a:spcPct val="0"/>
              </a:spcAft>
            </a:pPr>
            <a:r>
              <a:rPr lang="en-GB" sz="4400" b="1" dirty="0">
                <a:solidFill>
                  <a:srgbClr val="FF0000"/>
                </a:solidFill>
                <a:latin typeface="Arial" charset="0"/>
              </a:rPr>
              <a:t>?</a:t>
            </a:r>
            <a:endParaRPr lang="en-GB" b="1" dirty="0">
              <a:solidFill>
                <a:srgbClr val="FF0000"/>
              </a:solidFill>
              <a:latin typeface="Arial" charset="0"/>
            </a:endParaRPr>
          </a:p>
        </p:txBody>
      </p:sp>
    </p:spTree>
    <p:extLst>
      <p:ext uri="{BB962C8B-B14F-4D97-AF65-F5344CB8AC3E}">
        <p14:creationId xmlns:p14="http://schemas.microsoft.com/office/powerpoint/2010/main" val="1014200809"/>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1374735"/>
          </a:xfrm>
          <a:prstGeom prst="rect">
            <a:avLst/>
          </a:prstGeom>
        </p:spPr>
        <p:txBody>
          <a:bodyPr wrap="square">
            <a:spAutoFit/>
          </a:bodyPr>
          <a:lstStyle/>
          <a:p>
            <a:pPr fontAlgn="base">
              <a:spcBef>
                <a:spcPct val="0"/>
              </a:spcBef>
              <a:spcAft>
                <a:spcPts val="400"/>
              </a:spcAft>
              <a:buClr>
                <a:srgbClr val="F79646">
                  <a:lumMod val="50000"/>
                </a:srgbClr>
              </a:buClr>
              <a:tabLst>
                <a:tab pos="8345488" algn="r"/>
              </a:tabLst>
            </a:pPr>
            <a:r>
              <a:rPr lang="en-US" sz="2000" b="1" dirty="0">
                <a:solidFill>
                  <a:srgbClr val="1F497D"/>
                </a:solidFill>
                <a:latin typeface="Arial" charset="0"/>
              </a:rPr>
              <a:t>Evidence A IKEA – A Global Furniture Brand</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2000" dirty="0">
                <a:solidFill>
                  <a:srgbClr val="1F497D"/>
                </a:solidFill>
                <a:latin typeface="Arial" charset="0"/>
              </a:rPr>
              <a:t>IKEA, the world’s largest furniture retailer, designs and sells ready to assemble furniture. For example, beds, chairs and desks. Its stores feature restaurants and food departments. </a:t>
            </a:r>
          </a:p>
        </p:txBody>
      </p:sp>
      <p:sp>
        <p:nvSpPr>
          <p:cNvPr id="6" name="Title 1"/>
          <p:cNvSpPr>
            <a:spLocks noGrp="1"/>
          </p:cNvSpPr>
          <p:nvPr>
            <p:ph type="title"/>
          </p:nvPr>
        </p:nvSpPr>
        <p:spPr>
          <a:xfrm>
            <a:off x="35496" y="72008"/>
            <a:ext cx="7704856" cy="548680"/>
          </a:xfrm>
        </p:spPr>
        <p:txBody>
          <a:bodyPr>
            <a:noAutofit/>
          </a:bodyPr>
          <a:lstStyle/>
          <a:p>
            <a:r>
              <a:rPr lang="en-GB" sz="4000" dirty="0" smtClean="0"/>
              <a:t>14 – Exam Questions – June 2014</a:t>
            </a:r>
            <a:endParaRPr lang="en-GB" sz="3600" dirty="0"/>
          </a:p>
        </p:txBody>
      </p:sp>
      <p:pic>
        <p:nvPicPr>
          <p:cNvPr id="3" name="Picture 2"/>
          <p:cNvPicPr>
            <a:picLocks noChangeAspect="1"/>
          </p:cNvPicPr>
          <p:nvPr/>
        </p:nvPicPr>
        <p:blipFill rotWithShape="1">
          <a:blip r:embed="rId3"/>
          <a:srcRect l="10152" t="16532" r="8493" b="11610"/>
          <a:stretch/>
        </p:blipFill>
        <p:spPr>
          <a:xfrm>
            <a:off x="297969" y="2420888"/>
            <a:ext cx="8522503" cy="4232263"/>
          </a:xfrm>
          <a:prstGeom prst="rect">
            <a:avLst/>
          </a:prstGeom>
        </p:spPr>
      </p:pic>
      <p:sp>
        <p:nvSpPr>
          <p:cNvPr id="7" name="TextBox 6">
            <a:hlinkClick r:id="rId4" action="ppaction://hlinkfile"/>
          </p:cNvPr>
          <p:cNvSpPr txBox="1"/>
          <p:nvPr/>
        </p:nvSpPr>
        <p:spPr>
          <a:xfrm>
            <a:off x="8382255" y="5877272"/>
            <a:ext cx="432048" cy="769441"/>
          </a:xfrm>
          <a:prstGeom prst="rect">
            <a:avLst/>
          </a:prstGeom>
          <a:noFill/>
        </p:spPr>
        <p:txBody>
          <a:bodyPr wrap="square" rtlCol="0">
            <a:spAutoFit/>
          </a:bodyPr>
          <a:lstStyle/>
          <a:p>
            <a:pPr fontAlgn="base">
              <a:spcBef>
                <a:spcPct val="0"/>
              </a:spcBef>
              <a:spcAft>
                <a:spcPct val="0"/>
              </a:spcAft>
            </a:pPr>
            <a:r>
              <a:rPr lang="en-GB" sz="4400" b="1" dirty="0">
                <a:solidFill>
                  <a:srgbClr val="FF0000"/>
                </a:solidFill>
                <a:latin typeface="Arial" charset="0"/>
              </a:rPr>
              <a:t>?</a:t>
            </a:r>
            <a:endParaRPr lang="en-GB" b="1" dirty="0">
              <a:solidFill>
                <a:srgbClr val="FF0000"/>
              </a:solidFill>
              <a:latin typeface="Arial" charset="0"/>
            </a:endParaRPr>
          </a:p>
        </p:txBody>
      </p:sp>
    </p:spTree>
    <p:extLst>
      <p:ext uri="{BB962C8B-B14F-4D97-AF65-F5344CB8AC3E}">
        <p14:creationId xmlns:p14="http://schemas.microsoft.com/office/powerpoint/2010/main" val="3253426104"/>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852884"/>
          </a:xfrm>
          <a:prstGeom prst="rect">
            <a:avLst/>
          </a:prstGeom>
        </p:spPr>
        <p:txBody>
          <a:bodyPr wrap="square">
            <a:spAutoFit/>
          </a:bodyPr>
          <a:lstStyle/>
          <a:p>
            <a:pPr fontAlgn="base">
              <a:spcBef>
                <a:spcPct val="0"/>
              </a:spcBef>
              <a:spcAft>
                <a:spcPts val="400"/>
              </a:spcAft>
              <a:buClr>
                <a:srgbClr val="F79646">
                  <a:lumMod val="50000"/>
                </a:srgbClr>
              </a:buClr>
              <a:tabLst>
                <a:tab pos="8345488" algn="r"/>
              </a:tabLst>
            </a:pPr>
            <a:r>
              <a:rPr lang="en-US" sz="1850" b="1" dirty="0">
                <a:solidFill>
                  <a:srgbClr val="1F497D"/>
                </a:solidFill>
                <a:latin typeface="Arial" charset="0"/>
              </a:rPr>
              <a:t>Evidence B IKEA’s vision and business idea</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1850" dirty="0">
                <a:solidFill>
                  <a:srgbClr val="1F497D"/>
                </a:solidFill>
                <a:latin typeface="Arial" charset="0"/>
              </a:rPr>
              <a:t>“To create a better everyday life for many people”, this is the IKEA vision. Our business idea is to offer a wide range of well-designed, functional home furnishing products at prices so low that as many people as possible will be able to afford them.</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1850" dirty="0">
                <a:solidFill>
                  <a:srgbClr val="1F497D"/>
                </a:solidFill>
                <a:latin typeface="Arial" charset="0"/>
              </a:rPr>
              <a:t>For us, good design is the right combination of form, function, quality, sustainability and a low price. Our designers have to find the right balance of these elements.</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1850" dirty="0">
                <a:solidFill>
                  <a:srgbClr val="1F497D"/>
                </a:solidFill>
                <a:latin typeface="Arial" charset="0"/>
              </a:rPr>
              <a:t>It’s a unique challenge that keeps us innovative. What makes us unique is that our suppliers play a very important role. Early in the design phase, our designers work with teams of technicians, manufacturers and specialists – often on the factory floor.</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1850" dirty="0">
                <a:solidFill>
                  <a:srgbClr val="1F497D"/>
                </a:solidFill>
                <a:latin typeface="Arial" charset="0"/>
              </a:rPr>
              <a:t>We work hard to achieve quality at affordable prices through </a:t>
            </a:r>
            <a:r>
              <a:rPr lang="en-US" sz="1850" dirty="0" err="1">
                <a:solidFill>
                  <a:srgbClr val="1F497D"/>
                </a:solidFill>
                <a:latin typeface="Arial" charset="0"/>
              </a:rPr>
              <a:t>maximising</a:t>
            </a:r>
            <a:r>
              <a:rPr lang="en-US" sz="1850" dirty="0">
                <a:solidFill>
                  <a:srgbClr val="1F497D"/>
                </a:solidFill>
                <a:latin typeface="Arial" charset="0"/>
              </a:rPr>
              <a:t> value. We build long-term supplier relationships and invest in highly automated production to produce large volumes. We ensure that high volumes of IKEA products are available to customers in perfect condition, at the right time and at minimum cost. This is a challenge that requires detailed planning and flexibility. Our objective is to increase sales and focus on growth in Asia and Australia.</a:t>
            </a:r>
          </a:p>
        </p:txBody>
      </p:sp>
      <p:sp>
        <p:nvSpPr>
          <p:cNvPr id="6" name="Title 1"/>
          <p:cNvSpPr>
            <a:spLocks noGrp="1"/>
          </p:cNvSpPr>
          <p:nvPr>
            <p:ph type="title"/>
          </p:nvPr>
        </p:nvSpPr>
        <p:spPr>
          <a:xfrm>
            <a:off x="35496" y="72008"/>
            <a:ext cx="7704856" cy="548680"/>
          </a:xfrm>
        </p:spPr>
        <p:txBody>
          <a:bodyPr>
            <a:noAutofit/>
          </a:bodyPr>
          <a:lstStyle/>
          <a:p>
            <a:r>
              <a:rPr lang="en-GB" sz="4000" dirty="0" smtClean="0"/>
              <a:t>14 – Exam Questions – June 2014</a:t>
            </a:r>
            <a:endParaRPr lang="en-GB" sz="3600" dirty="0"/>
          </a:p>
        </p:txBody>
      </p:sp>
      <p:sp>
        <p:nvSpPr>
          <p:cNvPr id="5" name="TextBox 4">
            <a:hlinkClick r:id="rId3" action="ppaction://hlinkfile"/>
          </p:cNvPr>
          <p:cNvSpPr txBox="1"/>
          <p:nvPr/>
        </p:nvSpPr>
        <p:spPr>
          <a:xfrm>
            <a:off x="8382255" y="4869160"/>
            <a:ext cx="432048" cy="769441"/>
          </a:xfrm>
          <a:prstGeom prst="rect">
            <a:avLst/>
          </a:prstGeom>
          <a:noFill/>
        </p:spPr>
        <p:txBody>
          <a:bodyPr wrap="square" rtlCol="0">
            <a:spAutoFit/>
          </a:bodyPr>
          <a:lstStyle/>
          <a:p>
            <a:pPr fontAlgn="base">
              <a:spcBef>
                <a:spcPct val="0"/>
              </a:spcBef>
              <a:spcAft>
                <a:spcPct val="0"/>
              </a:spcAft>
            </a:pPr>
            <a:r>
              <a:rPr lang="en-GB" sz="4400" b="1" dirty="0">
                <a:solidFill>
                  <a:srgbClr val="FF0000"/>
                </a:solidFill>
                <a:latin typeface="Arial" charset="0"/>
              </a:rPr>
              <a:t>?</a:t>
            </a:r>
            <a:endParaRPr lang="en-GB" b="1" dirty="0">
              <a:solidFill>
                <a:srgbClr val="FF0000"/>
              </a:solidFill>
              <a:latin typeface="Arial" charset="0"/>
            </a:endParaRPr>
          </a:p>
        </p:txBody>
      </p:sp>
    </p:spTree>
    <p:extLst>
      <p:ext uri="{BB962C8B-B14F-4D97-AF65-F5344CB8AC3E}">
        <p14:creationId xmlns:p14="http://schemas.microsoft.com/office/powerpoint/2010/main" val="3059870344"/>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713359"/>
          </a:xfrm>
          <a:prstGeom prst="rect">
            <a:avLst/>
          </a:prstGeom>
        </p:spPr>
        <p:txBody>
          <a:bodyPr wrap="square">
            <a:spAutoFit/>
          </a:bodyPr>
          <a:lstStyle/>
          <a:p>
            <a:pPr fontAlgn="base">
              <a:spcBef>
                <a:spcPct val="0"/>
              </a:spcBef>
              <a:spcAft>
                <a:spcPts val="400"/>
              </a:spcAft>
              <a:buClr>
                <a:srgbClr val="F79646">
                  <a:lumMod val="50000"/>
                </a:srgbClr>
              </a:buClr>
              <a:tabLst>
                <a:tab pos="8345488" algn="r"/>
              </a:tabLst>
            </a:pPr>
            <a:r>
              <a:rPr lang="en-US" sz="1660" b="1" dirty="0">
                <a:solidFill>
                  <a:srgbClr val="1F497D"/>
                </a:solidFill>
                <a:latin typeface="Arial" charset="0"/>
              </a:rPr>
              <a:t>Evidence C A little bit of Sweden in the UK</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1660" dirty="0">
                <a:solidFill>
                  <a:srgbClr val="1F497D"/>
                </a:solidFill>
                <a:latin typeface="Arial" charset="0"/>
              </a:rPr>
              <a:t>Cathy Donnelly, IKEA’s Human Resources (HR) Operations Manager in the UK, says health and well-being for staff is key to IKEA’s success. Company policy is to have a 50/50 male female split in senior management. Three of the five members of IKEA UK’s top management team are women.</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1660" dirty="0">
                <a:solidFill>
                  <a:srgbClr val="1F497D"/>
                </a:solidFill>
                <a:latin typeface="Arial" charset="0"/>
              </a:rPr>
              <a:t>IKEA has a </a:t>
            </a:r>
            <a:r>
              <a:rPr lang="en-US" sz="1660" dirty="0" err="1">
                <a:solidFill>
                  <a:srgbClr val="1F497D"/>
                </a:solidFill>
                <a:latin typeface="Arial" charset="0"/>
              </a:rPr>
              <a:t>decentralised</a:t>
            </a:r>
            <a:r>
              <a:rPr lang="en-US" sz="1660" dirty="0">
                <a:solidFill>
                  <a:srgbClr val="1F497D"/>
                </a:solidFill>
                <a:latin typeface="Arial" charset="0"/>
              </a:rPr>
              <a:t> organisational structure operating throughout all of its stores worldwide. Many employees work part time or have other forms of flexible working. In one store two HR Managers job share. Staff can work set </a:t>
            </a:r>
            <a:r>
              <a:rPr lang="en-US" sz="1660" dirty="0" err="1">
                <a:solidFill>
                  <a:srgbClr val="1F497D"/>
                </a:solidFill>
                <a:latin typeface="Arial" charset="0"/>
              </a:rPr>
              <a:t>rotas</a:t>
            </a:r>
            <a:r>
              <a:rPr lang="en-US" sz="1660" dirty="0">
                <a:solidFill>
                  <a:srgbClr val="1F497D"/>
                </a:solidFill>
                <a:latin typeface="Arial" charset="0"/>
              </a:rPr>
              <a:t> so they can drop their children at school and work later or earlier shifts.</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1660" dirty="0">
                <a:solidFill>
                  <a:srgbClr val="1F497D"/>
                </a:solidFill>
                <a:latin typeface="Arial" charset="0"/>
              </a:rPr>
              <a:t>“As long as it works for the business, employees have the freedom to work flexibly,” says Cathy. One store manager in Manchester works flexible hours. “Her line manager is not interested in whether she starts at nine or 10 but in the store’s performance.”</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1660" dirty="0">
                <a:solidFill>
                  <a:srgbClr val="1F497D"/>
                </a:solidFill>
                <a:latin typeface="Arial" charset="0"/>
              </a:rPr>
              <a:t>IKEA stores often have long opening hours so flexible working fits well into this. IKEA has contracts where people work longer hours in busy periods such as September when the new catalogue is launched. They can then work fewer hours in less busy periods. This may allow them to spend more quality time with the family.</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1660" dirty="0">
                <a:solidFill>
                  <a:srgbClr val="1F497D"/>
                </a:solidFill>
                <a:latin typeface="Arial" charset="0"/>
              </a:rPr>
              <a:t>“We are keen to support women after maternity leave. The average IKEA customer is a 35-year-old female living with children. We need to have like-minded people working in our organisation and meeting these customers. It makes sense to attract and retain them.”</a:t>
            </a:r>
          </a:p>
        </p:txBody>
      </p:sp>
      <p:sp>
        <p:nvSpPr>
          <p:cNvPr id="6" name="Title 1"/>
          <p:cNvSpPr>
            <a:spLocks noGrp="1"/>
          </p:cNvSpPr>
          <p:nvPr>
            <p:ph type="title"/>
          </p:nvPr>
        </p:nvSpPr>
        <p:spPr>
          <a:xfrm>
            <a:off x="35496" y="72008"/>
            <a:ext cx="7704856" cy="548680"/>
          </a:xfrm>
        </p:spPr>
        <p:txBody>
          <a:bodyPr>
            <a:noAutofit/>
          </a:bodyPr>
          <a:lstStyle/>
          <a:p>
            <a:r>
              <a:rPr lang="en-GB" sz="4000" dirty="0" smtClean="0"/>
              <a:t>14 – Exam Questions – June 2014</a:t>
            </a:r>
            <a:endParaRPr lang="en-GB" sz="3600" dirty="0"/>
          </a:p>
        </p:txBody>
      </p:sp>
      <p:sp>
        <p:nvSpPr>
          <p:cNvPr id="5" name="TextBox 4">
            <a:hlinkClick r:id="rId3" action="ppaction://hlinkfile"/>
          </p:cNvPr>
          <p:cNvSpPr txBox="1"/>
          <p:nvPr/>
        </p:nvSpPr>
        <p:spPr>
          <a:xfrm>
            <a:off x="8382255" y="3789040"/>
            <a:ext cx="432048" cy="769441"/>
          </a:xfrm>
          <a:prstGeom prst="rect">
            <a:avLst/>
          </a:prstGeom>
          <a:noFill/>
        </p:spPr>
        <p:txBody>
          <a:bodyPr wrap="square" rtlCol="0">
            <a:spAutoFit/>
          </a:bodyPr>
          <a:lstStyle/>
          <a:p>
            <a:pPr fontAlgn="base">
              <a:spcBef>
                <a:spcPct val="0"/>
              </a:spcBef>
              <a:spcAft>
                <a:spcPct val="0"/>
              </a:spcAft>
            </a:pPr>
            <a:r>
              <a:rPr lang="en-GB" sz="4400" b="1" dirty="0">
                <a:solidFill>
                  <a:srgbClr val="FF0000"/>
                </a:solidFill>
                <a:latin typeface="Arial" charset="0"/>
              </a:rPr>
              <a:t>?</a:t>
            </a:r>
            <a:endParaRPr lang="en-GB" b="1" dirty="0">
              <a:solidFill>
                <a:srgbClr val="FF0000"/>
              </a:solidFill>
              <a:latin typeface="Arial" charset="0"/>
            </a:endParaRPr>
          </a:p>
        </p:txBody>
      </p:sp>
    </p:spTree>
    <p:extLst>
      <p:ext uri="{BB962C8B-B14F-4D97-AF65-F5344CB8AC3E}">
        <p14:creationId xmlns:p14="http://schemas.microsoft.com/office/powerpoint/2010/main" val="4067223013"/>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586145"/>
          </a:xfrm>
          <a:prstGeom prst="rect">
            <a:avLst/>
          </a:prstGeom>
        </p:spPr>
        <p:txBody>
          <a:bodyPr wrap="square">
            <a:spAutoFit/>
          </a:bodyPr>
          <a:lstStyle/>
          <a:p>
            <a:pPr>
              <a:buClr>
                <a:schemeClr val="accent6">
                  <a:lumMod val="50000"/>
                </a:schemeClr>
              </a:buClr>
            </a:pPr>
            <a:r>
              <a:rPr lang="en-US" sz="1700" b="1" dirty="0" smtClean="0"/>
              <a:t>Dos</a:t>
            </a:r>
            <a:endParaRPr lang="en-US" sz="1700" b="1" dirty="0"/>
          </a:p>
          <a:p>
            <a:pPr marL="457200" indent="-457200">
              <a:buClr>
                <a:schemeClr val="accent6">
                  <a:lumMod val="50000"/>
                </a:schemeClr>
              </a:buClr>
              <a:buFont typeface="Wingdings 3" panose="05040102010807070707" pitchFamily="18" charset="2"/>
              <a:buChar char=""/>
            </a:pPr>
            <a:r>
              <a:rPr lang="en-US" sz="1700" dirty="0"/>
              <a:t>Do answer the question</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No credit can be given for good Business Studies knowledge that is not relevant to the question.</a:t>
            </a:r>
          </a:p>
          <a:p>
            <a:pPr marL="457200" indent="-457200">
              <a:buClr>
                <a:schemeClr val="accent6">
                  <a:lumMod val="50000"/>
                </a:schemeClr>
              </a:buClr>
              <a:buFont typeface="Wingdings 3" panose="05040102010807070707" pitchFamily="18" charset="2"/>
              <a:buChar char=""/>
            </a:pPr>
            <a:r>
              <a:rPr lang="en-US" sz="1700" dirty="0"/>
              <a:t>Do use the mark allocation to guide how much you write</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Writing more than necessary will not result in extra marks.</a:t>
            </a:r>
          </a:p>
          <a:p>
            <a:pPr marL="457200" indent="-457200">
              <a:buClr>
                <a:schemeClr val="accent6">
                  <a:lumMod val="50000"/>
                </a:schemeClr>
              </a:buClr>
              <a:buFont typeface="Wingdings 3" panose="05040102010807070707" pitchFamily="18" charset="2"/>
              <a:buChar char=""/>
            </a:pPr>
            <a:r>
              <a:rPr lang="en-US" sz="1700" dirty="0"/>
              <a:t>Do use real-life business-based examples in your answers</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These often help illustrate your level of knowledge.</a:t>
            </a:r>
          </a:p>
          <a:p>
            <a:pPr marL="457200" indent="-457200">
              <a:buClr>
                <a:schemeClr val="accent6">
                  <a:lumMod val="50000"/>
                </a:schemeClr>
              </a:buClr>
              <a:buFont typeface="Wingdings 3" panose="05040102010807070707" pitchFamily="18" charset="2"/>
              <a:buChar char=""/>
            </a:pPr>
            <a:r>
              <a:rPr lang="en-US" sz="1700" dirty="0"/>
              <a:t>Do write legibly</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An examiner cannot give marks if the answer cannot be read.</a:t>
            </a:r>
          </a:p>
          <a:p>
            <a:pPr marL="457200" indent="-457200">
              <a:buClr>
                <a:schemeClr val="accent6">
                  <a:lumMod val="50000"/>
                </a:schemeClr>
              </a:buClr>
              <a:buFont typeface="Wingdings 3" panose="05040102010807070707" pitchFamily="18" charset="2"/>
              <a:buChar char=""/>
            </a:pPr>
            <a:r>
              <a:rPr lang="en-US" sz="1700" dirty="0"/>
              <a:t>Do use correct ‘business language</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Marks will be lost if you fail to use terms appropriately.</a:t>
            </a:r>
          </a:p>
          <a:p>
            <a:pPr>
              <a:buClr>
                <a:schemeClr val="accent6">
                  <a:lumMod val="50000"/>
                </a:schemeClr>
              </a:buClr>
            </a:pPr>
            <a:r>
              <a:rPr lang="en-US" sz="1700" b="1" dirty="0" smtClean="0"/>
              <a:t>Don'ts</a:t>
            </a:r>
            <a:endParaRPr lang="en-US" sz="1700" b="1" dirty="0"/>
          </a:p>
          <a:p>
            <a:pPr marL="457200" indent="-457200">
              <a:buClr>
                <a:schemeClr val="accent6">
                  <a:lumMod val="50000"/>
                </a:schemeClr>
              </a:buClr>
              <a:buFont typeface="Wingdings 3" panose="05040102010807070707" pitchFamily="18" charset="2"/>
              <a:buChar char=""/>
            </a:pPr>
            <a:r>
              <a:rPr lang="en-US" sz="1700" dirty="0"/>
              <a:t>Don't fill up blank spaces on the exam paper</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If you write too much on one question, you may run out of time to answer some of the others.</a:t>
            </a:r>
          </a:p>
          <a:p>
            <a:pPr marL="457200" indent="-457200">
              <a:buClr>
                <a:schemeClr val="accent6">
                  <a:lumMod val="50000"/>
                </a:schemeClr>
              </a:buClr>
              <a:buFont typeface="Wingdings 3" panose="05040102010807070707" pitchFamily="18" charset="2"/>
              <a:buChar char=""/>
            </a:pPr>
            <a:r>
              <a:rPr lang="en-US" sz="1700" dirty="0"/>
              <a:t>Don't contradict yourself</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Present reasoned arguments for and against.</a:t>
            </a:r>
          </a:p>
          <a:p>
            <a:pPr marL="457200" indent="-457200">
              <a:buClr>
                <a:schemeClr val="accent6">
                  <a:lumMod val="50000"/>
                </a:schemeClr>
              </a:buClr>
              <a:buFont typeface="Wingdings 3" panose="05040102010807070707" pitchFamily="18" charset="2"/>
              <a:buChar char=""/>
            </a:pPr>
            <a:r>
              <a:rPr lang="en-US" sz="1700" dirty="0"/>
              <a:t>Don't spend too much time on a part that you find difficult</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Exam time is limited, and you can always return to the difficult part if you have enough time at the end of the exam.</a:t>
            </a:r>
          </a:p>
        </p:txBody>
      </p:sp>
      <p:sp>
        <p:nvSpPr>
          <p:cNvPr id="7"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1017313815"/>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347788"/>
          </a:xfrm>
          <a:prstGeom prst="rect">
            <a:avLst/>
          </a:prstGeom>
        </p:spPr>
        <p:txBody>
          <a:bodyPr wrap="square">
            <a:spAutoFit/>
          </a:bodyPr>
          <a:lstStyle/>
          <a:p>
            <a:pPr fontAlgn="base">
              <a:spcBef>
                <a:spcPct val="0"/>
              </a:spcBef>
              <a:spcAft>
                <a:spcPts val="400"/>
              </a:spcAft>
              <a:buClr>
                <a:srgbClr val="F79646">
                  <a:lumMod val="50000"/>
                </a:srgbClr>
              </a:buClr>
              <a:tabLst>
                <a:tab pos="8345488" algn="r"/>
              </a:tabLst>
            </a:pPr>
            <a:r>
              <a:rPr lang="en-US" sz="1660" b="1" dirty="0">
                <a:solidFill>
                  <a:srgbClr val="1F497D"/>
                </a:solidFill>
                <a:latin typeface="Arial" charset="0"/>
              </a:rPr>
              <a:t>Evidence D Selected IKEA products</a:t>
            </a:r>
          </a:p>
        </p:txBody>
      </p:sp>
      <p:sp>
        <p:nvSpPr>
          <p:cNvPr id="6" name="Title 1"/>
          <p:cNvSpPr>
            <a:spLocks noGrp="1"/>
          </p:cNvSpPr>
          <p:nvPr>
            <p:ph type="title"/>
          </p:nvPr>
        </p:nvSpPr>
        <p:spPr>
          <a:xfrm>
            <a:off x="35496" y="72008"/>
            <a:ext cx="7704856" cy="548680"/>
          </a:xfrm>
        </p:spPr>
        <p:txBody>
          <a:bodyPr>
            <a:noAutofit/>
          </a:bodyPr>
          <a:lstStyle/>
          <a:p>
            <a:r>
              <a:rPr lang="en-GB" sz="4000" dirty="0" smtClean="0"/>
              <a:t>14 – Exam Questions – June 2014</a:t>
            </a:r>
            <a:endParaRPr lang="en-GB" sz="3600" dirty="0"/>
          </a:p>
        </p:txBody>
      </p:sp>
      <p:sp>
        <p:nvSpPr>
          <p:cNvPr id="3" name="Rectangle 2"/>
          <p:cNvSpPr/>
          <p:nvPr/>
        </p:nvSpPr>
        <p:spPr>
          <a:xfrm>
            <a:off x="265135" y="3290501"/>
            <a:ext cx="4253113" cy="646331"/>
          </a:xfrm>
          <a:prstGeom prst="rect">
            <a:avLst/>
          </a:prstGeom>
        </p:spPr>
        <p:txBody>
          <a:bodyPr wrap="square">
            <a:spAutoFit/>
          </a:bodyPr>
          <a:lstStyle/>
          <a:p>
            <a:pPr fontAlgn="base">
              <a:spcBef>
                <a:spcPct val="0"/>
              </a:spcBef>
              <a:spcAft>
                <a:spcPct val="0"/>
              </a:spcAft>
            </a:pPr>
            <a:r>
              <a:rPr lang="en-US" b="1" dirty="0">
                <a:solidFill>
                  <a:prstClr val="black"/>
                </a:solidFill>
                <a:latin typeface="MyriadPro-Bold" panose="020B0703030403020204" pitchFamily="34" charset="0"/>
              </a:rPr>
              <a:t>Billy Bookcase – 503,441 sold between</a:t>
            </a:r>
          </a:p>
          <a:p>
            <a:pPr fontAlgn="base">
              <a:spcBef>
                <a:spcPct val="0"/>
              </a:spcBef>
              <a:spcAft>
                <a:spcPct val="0"/>
              </a:spcAft>
            </a:pPr>
            <a:r>
              <a:rPr lang="en-US" b="1" dirty="0">
                <a:solidFill>
                  <a:prstClr val="black"/>
                </a:solidFill>
                <a:latin typeface="MyriadPro-Bold" panose="020B0703030403020204" pitchFamily="34" charset="0"/>
              </a:rPr>
              <a:t>1 September 2012 and 25 October 2012</a:t>
            </a:r>
            <a:endParaRPr lang="en-GB" dirty="0">
              <a:solidFill>
                <a:prstClr val="black"/>
              </a:solidFill>
              <a:latin typeface="Arial" charset="0"/>
            </a:endParaRPr>
          </a:p>
        </p:txBody>
      </p:sp>
      <p:sp>
        <p:nvSpPr>
          <p:cNvPr id="4" name="Rectangle 3"/>
          <p:cNvSpPr/>
          <p:nvPr/>
        </p:nvSpPr>
        <p:spPr>
          <a:xfrm>
            <a:off x="4518248" y="3290501"/>
            <a:ext cx="4374232" cy="923330"/>
          </a:xfrm>
          <a:prstGeom prst="rect">
            <a:avLst/>
          </a:prstGeom>
        </p:spPr>
        <p:txBody>
          <a:bodyPr wrap="square">
            <a:spAutoFit/>
          </a:bodyPr>
          <a:lstStyle/>
          <a:p>
            <a:pPr fontAlgn="base">
              <a:spcBef>
                <a:spcPct val="0"/>
              </a:spcBef>
              <a:spcAft>
                <a:spcPct val="0"/>
              </a:spcAft>
            </a:pPr>
            <a:r>
              <a:rPr lang="en-US" b="1" i="1" dirty="0">
                <a:solidFill>
                  <a:prstClr val="black"/>
                </a:solidFill>
                <a:latin typeface="MyriadPro-BoldIt" panose="020B0703030403090204" pitchFamily="34" charset="0"/>
              </a:rPr>
              <a:t>IKEA </a:t>
            </a:r>
            <a:r>
              <a:rPr lang="en-US" b="1" dirty="0">
                <a:solidFill>
                  <a:prstClr val="black"/>
                </a:solidFill>
                <a:latin typeface="MyriadPro-Bold" panose="020B0703030403020204" pitchFamily="34" charset="0"/>
              </a:rPr>
              <a:t>have sold 11.6bn Swedish meatballs to British customers since 1987.</a:t>
            </a:r>
          </a:p>
          <a:p>
            <a:pPr fontAlgn="base">
              <a:spcBef>
                <a:spcPct val="0"/>
              </a:spcBef>
              <a:spcAft>
                <a:spcPct val="0"/>
              </a:spcAft>
            </a:pPr>
            <a:r>
              <a:rPr lang="en-US" b="1" dirty="0">
                <a:solidFill>
                  <a:prstClr val="black"/>
                </a:solidFill>
                <a:latin typeface="MyriadPro-Bold" panose="020B0703030403020204" pitchFamily="34" charset="0"/>
              </a:rPr>
              <a:t>Growth of ready meals market up by 4%</a:t>
            </a:r>
            <a:endParaRPr lang="en-GB" dirty="0">
              <a:solidFill>
                <a:prstClr val="black"/>
              </a:solidFill>
              <a:latin typeface="Arial" charset="0"/>
            </a:endParaRPr>
          </a:p>
        </p:txBody>
      </p:sp>
      <p:sp>
        <p:nvSpPr>
          <p:cNvPr id="5" name="Rectangle 4"/>
          <p:cNvSpPr/>
          <p:nvPr/>
        </p:nvSpPr>
        <p:spPr>
          <a:xfrm>
            <a:off x="1014411" y="6018594"/>
            <a:ext cx="7056784" cy="646331"/>
          </a:xfrm>
          <a:prstGeom prst="rect">
            <a:avLst/>
          </a:prstGeom>
        </p:spPr>
        <p:txBody>
          <a:bodyPr wrap="square">
            <a:spAutoFit/>
          </a:bodyPr>
          <a:lstStyle/>
          <a:p>
            <a:pPr fontAlgn="base">
              <a:spcBef>
                <a:spcPct val="0"/>
              </a:spcBef>
              <a:spcAft>
                <a:spcPct val="0"/>
              </a:spcAft>
            </a:pPr>
            <a:r>
              <a:rPr lang="en-US" b="1" dirty="0">
                <a:solidFill>
                  <a:prstClr val="black"/>
                </a:solidFill>
                <a:latin typeface="MyriadPro-Bold" panose="020B0703030403020204" pitchFamily="34" charset="0"/>
              </a:rPr>
              <a:t>The UK market for solar panels is currently growing at 25% per year. </a:t>
            </a:r>
            <a:r>
              <a:rPr lang="en-US" b="1" i="1" dirty="0">
                <a:solidFill>
                  <a:prstClr val="black"/>
                </a:solidFill>
                <a:latin typeface="MyriadPro-BoldIt" panose="020B0703030403090204" pitchFamily="34" charset="0"/>
              </a:rPr>
              <a:t>IKEA </a:t>
            </a:r>
            <a:r>
              <a:rPr lang="en-US" b="1" dirty="0">
                <a:solidFill>
                  <a:prstClr val="black"/>
                </a:solidFill>
                <a:latin typeface="MyriadPro-Bold" panose="020B0703030403020204" pitchFamily="34" charset="0"/>
              </a:rPr>
              <a:t>is launching packs of solar panels in 17 UK stores in 2013</a:t>
            </a:r>
            <a:endParaRPr lang="en-GB" dirty="0">
              <a:solidFill>
                <a:prstClr val="black"/>
              </a:solidFill>
              <a:latin typeface="Arial" charset="0"/>
            </a:endParaRPr>
          </a:p>
        </p:txBody>
      </p:sp>
      <p:pic>
        <p:nvPicPr>
          <p:cNvPr id="29698" name="Picture 2" descr="Image result for Billy Bookcase"/>
          <p:cNvPicPr>
            <a:picLocks noChangeAspect="1" noChangeArrowheads="1"/>
          </p:cNvPicPr>
          <p:nvPr/>
        </p:nvPicPr>
        <p:blipFill rotWithShape="1">
          <a:blip r:embed="rId3">
            <a:extLst>
              <a:ext uri="{28A0092B-C50C-407E-A947-70E740481C1C}">
                <a14:useLocalDpi xmlns:a14="http://schemas.microsoft.com/office/drawing/2010/main" val="0"/>
              </a:ext>
            </a:extLst>
          </a:blip>
          <a:srcRect t="6214" b="13625"/>
          <a:stretch/>
        </p:blipFill>
        <p:spPr bwMode="auto">
          <a:xfrm>
            <a:off x="611560" y="1412776"/>
            <a:ext cx="3442769" cy="1862830"/>
          </a:xfrm>
          <a:prstGeom prst="rect">
            <a:avLst/>
          </a:prstGeom>
          <a:noFill/>
          <a:extLst>
            <a:ext uri="{909E8E84-426E-40DD-AFC4-6F175D3DCCD1}">
              <a14:hiddenFill xmlns:a14="http://schemas.microsoft.com/office/drawing/2010/main">
                <a:solidFill>
                  <a:srgbClr val="FFFFFF"/>
                </a:solidFill>
              </a14:hiddenFill>
            </a:ext>
          </a:extLst>
        </p:spPr>
      </p:pic>
      <p:pic>
        <p:nvPicPr>
          <p:cNvPr id="29700" name="Picture 4" descr="Image result for ikea swedish meatball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26160" y="1091783"/>
            <a:ext cx="3958408" cy="2226605"/>
          </a:xfrm>
          <a:prstGeom prst="rect">
            <a:avLst/>
          </a:prstGeom>
          <a:noFill/>
          <a:extLst>
            <a:ext uri="{909E8E84-426E-40DD-AFC4-6F175D3DCCD1}">
              <a14:hiddenFill xmlns:a14="http://schemas.microsoft.com/office/drawing/2010/main">
                <a:solidFill>
                  <a:srgbClr val="FFFFFF"/>
                </a:solidFill>
              </a14:hiddenFill>
            </a:ext>
          </a:extLst>
        </p:spPr>
      </p:pic>
      <p:pic>
        <p:nvPicPr>
          <p:cNvPr id="29702" name="Picture 6" descr="Image result for ikea solar panel"/>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5175" y="4163045"/>
            <a:ext cx="3298753" cy="1855549"/>
          </a:xfrm>
          <a:prstGeom prst="rect">
            <a:avLst/>
          </a:prstGeom>
          <a:noFill/>
          <a:extLst>
            <a:ext uri="{909E8E84-426E-40DD-AFC4-6F175D3DCCD1}">
              <a14:hiddenFill xmlns:a14="http://schemas.microsoft.com/office/drawing/2010/main">
                <a:solidFill>
                  <a:srgbClr val="FFFFFF"/>
                </a:solidFill>
              </a14:hiddenFill>
            </a:ext>
          </a:extLst>
        </p:spPr>
      </p:pic>
      <p:pic>
        <p:nvPicPr>
          <p:cNvPr id="29704" name="Picture 8" descr="Image result for ikea solar panel"/>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02739" y="4209024"/>
            <a:ext cx="3973717" cy="1809570"/>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hlinkClick r:id="rId7" action="ppaction://hlinkfile"/>
          </p:cNvPr>
          <p:cNvSpPr txBox="1"/>
          <p:nvPr/>
        </p:nvSpPr>
        <p:spPr>
          <a:xfrm>
            <a:off x="4067944" y="4509120"/>
            <a:ext cx="432048" cy="769441"/>
          </a:xfrm>
          <a:prstGeom prst="rect">
            <a:avLst/>
          </a:prstGeom>
          <a:noFill/>
        </p:spPr>
        <p:txBody>
          <a:bodyPr wrap="square" rtlCol="0">
            <a:spAutoFit/>
          </a:bodyPr>
          <a:lstStyle/>
          <a:p>
            <a:pPr fontAlgn="base">
              <a:spcBef>
                <a:spcPct val="0"/>
              </a:spcBef>
              <a:spcAft>
                <a:spcPct val="0"/>
              </a:spcAft>
            </a:pPr>
            <a:r>
              <a:rPr lang="en-GB" sz="4400" b="1" dirty="0">
                <a:solidFill>
                  <a:srgbClr val="FF0000"/>
                </a:solidFill>
                <a:latin typeface="Arial" charset="0"/>
              </a:rPr>
              <a:t>?</a:t>
            </a:r>
            <a:endParaRPr lang="en-GB" b="1" dirty="0">
              <a:solidFill>
                <a:srgbClr val="FF0000"/>
              </a:solidFill>
              <a:latin typeface="Arial" charset="0"/>
            </a:endParaRPr>
          </a:p>
        </p:txBody>
      </p:sp>
    </p:spTree>
    <p:extLst>
      <p:ext uri="{BB962C8B-B14F-4D97-AF65-F5344CB8AC3E}">
        <p14:creationId xmlns:p14="http://schemas.microsoft.com/office/powerpoint/2010/main" val="1815407264"/>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508175"/>
          </a:xfrm>
          <a:prstGeom prst="rect">
            <a:avLst/>
          </a:prstGeom>
        </p:spPr>
        <p:txBody>
          <a:bodyPr wrap="square">
            <a:spAutoFit/>
          </a:bodyPr>
          <a:lstStyle/>
          <a:p>
            <a:pPr marL="342900" indent="-342900">
              <a:spcAft>
                <a:spcPts val="400"/>
              </a:spcAft>
              <a:buClr>
                <a:srgbClr val="F79646">
                  <a:lumMod val="50000"/>
                </a:srgbClr>
              </a:buClr>
              <a:buFont typeface="+mj-lt"/>
              <a:buAutoNum type="arabicPeriod" startAt="7"/>
              <a:tabLst>
                <a:tab pos="8345488" algn="r"/>
              </a:tabLst>
            </a:pPr>
            <a:r>
              <a:rPr lang="en-US" sz="1660" dirty="0">
                <a:solidFill>
                  <a:srgbClr val="FF0000"/>
                </a:solidFill>
              </a:rPr>
              <a:t>Explain why effective inventory control might be important to IKEA’s </a:t>
            </a:r>
            <a:r>
              <a:rPr lang="en-US" sz="1660" dirty="0" smtClean="0">
                <a:solidFill>
                  <a:srgbClr val="FF0000"/>
                </a:solidFill>
              </a:rPr>
              <a:t>success.</a:t>
            </a:r>
            <a:r>
              <a:rPr lang="en-US" sz="1660" dirty="0">
                <a:solidFill>
                  <a:srgbClr val="FF0000"/>
                </a:solidFill>
                <a:latin typeface="Arial" charset="0"/>
              </a:rPr>
              <a:t>	(6)</a:t>
            </a:r>
          </a:p>
          <a:p>
            <a:pPr fontAlgn="base">
              <a:spcBef>
                <a:spcPct val="0"/>
              </a:spcBef>
              <a:spcAft>
                <a:spcPts val="400"/>
              </a:spcAft>
              <a:buClr>
                <a:srgbClr val="F79646">
                  <a:lumMod val="50000"/>
                </a:srgbClr>
              </a:buClr>
              <a:tabLst>
                <a:tab pos="8345488" algn="r"/>
              </a:tabLst>
            </a:pPr>
            <a:r>
              <a:rPr lang="en-US" sz="1660" dirty="0">
                <a:solidFill>
                  <a:srgbClr val="FF0000"/>
                </a:solidFill>
                <a:latin typeface="Arial"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 </a:t>
            </a:r>
            <a:r>
              <a:rPr lang="en-US" sz="1660" b="1" dirty="0">
                <a:solidFill>
                  <a:srgbClr val="FF0000"/>
                </a:solidFill>
                <a:latin typeface="Arial" charset="0"/>
              </a:rPr>
              <a:t>(Total for Question </a:t>
            </a:r>
            <a:r>
              <a:rPr lang="en-US" sz="1660" b="1" dirty="0" smtClean="0">
                <a:solidFill>
                  <a:srgbClr val="FF0000"/>
                </a:solidFill>
                <a:latin typeface="Arial" charset="0"/>
              </a:rPr>
              <a:t>7 </a:t>
            </a:r>
            <a:r>
              <a:rPr lang="en-US" sz="1660" b="1" dirty="0">
                <a:solidFill>
                  <a:srgbClr val="FF0000"/>
                </a:solidFill>
                <a:latin typeface="Arial" charset="0"/>
              </a:rPr>
              <a:t>= 6 marks)</a:t>
            </a:r>
          </a:p>
        </p:txBody>
      </p:sp>
      <p:sp>
        <p:nvSpPr>
          <p:cNvPr id="6" name="Title 1"/>
          <p:cNvSpPr>
            <a:spLocks noGrp="1"/>
          </p:cNvSpPr>
          <p:nvPr>
            <p:ph type="title"/>
          </p:nvPr>
        </p:nvSpPr>
        <p:spPr>
          <a:xfrm>
            <a:off x="35496" y="72008"/>
            <a:ext cx="7704856" cy="548680"/>
          </a:xfrm>
        </p:spPr>
        <p:txBody>
          <a:bodyPr>
            <a:noAutofit/>
          </a:bodyPr>
          <a:lstStyle/>
          <a:p>
            <a:r>
              <a:rPr lang="en-GB" sz="4000" dirty="0" smtClean="0"/>
              <a:t>14 – Exam Questions – June 2014</a:t>
            </a:r>
            <a:endParaRPr lang="en-GB" sz="3600" dirty="0"/>
          </a:p>
        </p:txBody>
      </p:sp>
      <p:sp>
        <p:nvSpPr>
          <p:cNvPr id="5" name="TextBox 4">
            <a:hlinkClick r:id="rId3" action="ppaction://hlinkfile"/>
          </p:cNvPr>
          <p:cNvSpPr txBox="1"/>
          <p:nvPr/>
        </p:nvSpPr>
        <p:spPr>
          <a:xfrm>
            <a:off x="8382255" y="4581128"/>
            <a:ext cx="432048" cy="769441"/>
          </a:xfrm>
          <a:prstGeom prst="rect">
            <a:avLst/>
          </a:prstGeom>
          <a:noFill/>
        </p:spPr>
        <p:txBody>
          <a:bodyPr wrap="square" rtlCol="0">
            <a:spAutoFit/>
          </a:bodyPr>
          <a:lstStyle/>
          <a:p>
            <a:pPr fontAlgn="base">
              <a:spcBef>
                <a:spcPct val="0"/>
              </a:spcBef>
              <a:spcAft>
                <a:spcPct val="0"/>
              </a:spcAft>
            </a:pPr>
            <a:r>
              <a:rPr lang="en-GB" sz="4400" b="1" dirty="0">
                <a:solidFill>
                  <a:srgbClr val="FF0000"/>
                </a:solidFill>
                <a:latin typeface="Arial" charset="0"/>
              </a:rPr>
              <a:t>?</a:t>
            </a:r>
            <a:endParaRPr lang="en-GB" b="1" dirty="0">
              <a:solidFill>
                <a:srgbClr val="FF0000"/>
              </a:solidFill>
              <a:latin typeface="Arial" charset="0"/>
            </a:endParaRPr>
          </a:p>
        </p:txBody>
      </p:sp>
    </p:spTree>
    <p:extLst>
      <p:ext uri="{BB962C8B-B14F-4D97-AF65-F5344CB8AC3E}">
        <p14:creationId xmlns:p14="http://schemas.microsoft.com/office/powerpoint/2010/main" val="556964514"/>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4000" dirty="0" smtClean="0"/>
              <a:t>14 </a:t>
            </a:r>
            <a:r>
              <a:rPr lang="en-GB" sz="4000" dirty="0"/>
              <a:t>– Exam Questions – </a:t>
            </a:r>
            <a:r>
              <a:rPr lang="en-GB" sz="4000" dirty="0" smtClean="0"/>
              <a:t>June 2014</a:t>
            </a:r>
            <a:endParaRPr lang="en-GB" sz="4000" b="1" dirty="0" smtClean="0"/>
          </a:p>
        </p:txBody>
      </p:sp>
      <p:graphicFrame>
        <p:nvGraphicFramePr>
          <p:cNvPr id="7" name="Table 6"/>
          <p:cNvGraphicFramePr>
            <a:graphicFrameLocks noGrp="1"/>
          </p:cNvGraphicFramePr>
          <p:nvPr>
            <p:extLst/>
          </p:nvPr>
        </p:nvGraphicFramePr>
        <p:xfrm>
          <a:off x="251520" y="1052736"/>
          <a:ext cx="8640960" cy="5575300"/>
        </p:xfrm>
        <a:graphic>
          <a:graphicData uri="http://schemas.openxmlformats.org/drawingml/2006/table">
            <a:tbl>
              <a:tblPr firstRow="1" bandRow="1">
                <a:tableStyleId>{5C22544A-7EE6-4342-B048-85BDC9FD1C3A}</a:tableStyleId>
              </a:tblPr>
              <a:tblGrid>
                <a:gridCol w="1008112"/>
                <a:gridCol w="6840760"/>
                <a:gridCol w="792088"/>
              </a:tblGrid>
              <a:tr h="370840">
                <a:tc>
                  <a:txBody>
                    <a:bodyPr/>
                    <a:lstStyle/>
                    <a:p>
                      <a:pPr algn="ctr"/>
                      <a:r>
                        <a:rPr lang="en-GB" sz="1400" dirty="0" smtClean="0">
                          <a:latin typeface="Arial" panose="020B0604020202020204" pitchFamily="34" charset="0"/>
                          <a:cs typeface="Arial" panose="020B0604020202020204" pitchFamily="34" charset="0"/>
                        </a:rPr>
                        <a:t>Number</a:t>
                      </a:r>
                      <a:endParaRPr lang="en-GB" sz="1400" dirty="0">
                        <a:latin typeface="Arial" panose="020B0604020202020204" pitchFamily="34" charset="0"/>
                        <a:cs typeface="Arial" panose="020B0604020202020204" pitchFamily="34" charset="0"/>
                      </a:endParaRPr>
                    </a:p>
                  </a:txBody>
                  <a:tcPr/>
                </a:tc>
                <a:tc>
                  <a:txBody>
                    <a:bodyPr/>
                    <a:lstStyle/>
                    <a:p>
                      <a:r>
                        <a:rPr lang="en-GB" sz="1400" b="1" dirty="0" smtClean="0">
                          <a:latin typeface="Arial" panose="020B0604020202020204" pitchFamily="34" charset="0"/>
                          <a:cs typeface="Arial" panose="020B0604020202020204" pitchFamily="34" charset="0"/>
                        </a:rPr>
                        <a:t>Question</a:t>
                      </a:r>
                      <a:endParaRPr lang="en-GB" sz="1400" b="1" dirty="0">
                        <a:latin typeface="Arial" panose="020B0604020202020204" pitchFamily="34" charset="0"/>
                        <a:cs typeface="Arial" panose="020B0604020202020204" pitchFamily="34" charset="0"/>
                      </a:endParaRPr>
                    </a:p>
                  </a:txBody>
                  <a:tcPr/>
                </a:tc>
                <a:tc>
                  <a:txBody>
                    <a:bodyPr/>
                    <a:lstStyle/>
                    <a:p>
                      <a:pPr algn="ctr"/>
                      <a:r>
                        <a:rPr lang="en-GB" sz="1400" dirty="0" smtClean="0">
                          <a:latin typeface="Arial" panose="020B0604020202020204" pitchFamily="34" charset="0"/>
                          <a:cs typeface="Arial" panose="020B0604020202020204" pitchFamily="34" charset="0"/>
                        </a:rPr>
                        <a:t>Marks</a:t>
                      </a:r>
                    </a:p>
                  </a:txBody>
                  <a:tcPr/>
                </a:tc>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E" sz="1600" dirty="0" smtClean="0">
                          <a:latin typeface="Arial" panose="020B0604020202020204" pitchFamily="34" charset="0"/>
                          <a:cs typeface="Arial" panose="020B0604020202020204" pitchFamily="34" charset="0"/>
                        </a:rPr>
                        <a:t>7</a:t>
                      </a:r>
                      <a:endParaRPr lang="en-GB" sz="1600" dirty="0" smtClean="0">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Explain why effective inventory control might be important to IKEA’s success.</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smtClean="0">
                          <a:latin typeface="Arial" panose="020B0604020202020204" pitchFamily="34" charset="0"/>
                          <a:cs typeface="Arial" panose="020B0604020202020204" pitchFamily="34" charset="0"/>
                        </a:rPr>
                        <a:t>6 marks</a:t>
                      </a:r>
                    </a:p>
                  </a:txBody>
                  <a:tcPr/>
                </a:tc>
              </a:tr>
              <a:tr h="370840">
                <a:tc>
                  <a:txBody>
                    <a:bodyPr/>
                    <a:lstStyle/>
                    <a:p>
                      <a:endParaRPr lang="en-GB" sz="1600" dirty="0">
                        <a:latin typeface="Arial" panose="020B0604020202020204" pitchFamily="34" charset="0"/>
                        <a:cs typeface="Arial" panose="020B0604020202020204" pitchFamily="34" charset="0"/>
                      </a:endParaRPr>
                    </a:p>
                  </a:txBody>
                  <a:tcPr/>
                </a:tc>
                <a:tc>
                  <a:txBody>
                    <a:bodyPr/>
                    <a:lstStyle/>
                    <a:p>
                      <a:pPr marR="0" algn="ctr">
                        <a:spcAft>
                          <a:spcPts val="300"/>
                        </a:spcAft>
                      </a:pPr>
                      <a:r>
                        <a:rPr lang="en-US" sz="1500" b="1" i="0" u="none" strike="noStrike" baseline="0" dirty="0" smtClean="0">
                          <a:solidFill>
                            <a:srgbClr val="000000"/>
                          </a:solidFill>
                          <a:latin typeface="Arial" panose="020B0604020202020204" pitchFamily="34" charset="0"/>
                          <a:cs typeface="Arial" panose="020B0604020202020204" pitchFamily="34" charset="0"/>
                        </a:rPr>
                        <a:t>(Knowledge 2, Application 2, Analysis 2) </a:t>
                      </a:r>
                      <a:endParaRPr lang="en-US" sz="1500" b="0" i="0" u="none" strike="noStrike" baseline="0" dirty="0" smtClean="0">
                        <a:solidFill>
                          <a:srgbClr val="000000"/>
                        </a:solidFill>
                        <a:latin typeface="Arial" panose="020B0604020202020204" pitchFamily="34" charset="0"/>
                        <a:cs typeface="Arial" panose="020B0604020202020204" pitchFamily="34" charset="0"/>
                      </a:endParaRPr>
                    </a:p>
                    <a:p>
                      <a:pPr marR="0" algn="l">
                        <a:spcAft>
                          <a:spcPts val="300"/>
                        </a:spcAft>
                      </a:pPr>
                      <a:r>
                        <a:rPr lang="en-US" sz="1500" b="1" i="0" u="none" strike="noStrike" baseline="0" dirty="0" smtClean="0">
                          <a:solidFill>
                            <a:srgbClr val="000000"/>
                          </a:solidFill>
                          <a:latin typeface="Arial" panose="020B0604020202020204" pitchFamily="34" charset="0"/>
                          <a:cs typeface="Arial" panose="020B0604020202020204" pitchFamily="34" charset="0"/>
                        </a:rPr>
                        <a:t>Knowledge/understanding/: </a:t>
                      </a:r>
                      <a:r>
                        <a:rPr lang="en-US" sz="1500" b="0" i="0" u="none" strike="noStrike" baseline="0" dirty="0" smtClean="0">
                          <a:solidFill>
                            <a:srgbClr val="000000"/>
                          </a:solidFill>
                          <a:latin typeface="Arial" panose="020B0604020202020204" pitchFamily="34" charset="0"/>
                          <a:cs typeface="Arial" panose="020B0604020202020204" pitchFamily="34" charset="0"/>
                        </a:rPr>
                        <a:t>up to 2 marks for defining inventory control or stating why it is important e.g. the process of making sure that the optimum level of inventory is held </a:t>
                      </a:r>
                      <a:r>
                        <a:rPr lang="en-US" sz="1500" b="1" i="0" u="none" strike="noStrike" baseline="0" dirty="0" smtClean="0">
                          <a:solidFill>
                            <a:srgbClr val="000000"/>
                          </a:solidFill>
                          <a:latin typeface="Arial" panose="020B0604020202020204" pitchFamily="34" charset="0"/>
                          <a:cs typeface="Arial" panose="020B0604020202020204" pitchFamily="34" charset="0"/>
                        </a:rPr>
                        <a:t>(1 mark) </a:t>
                      </a:r>
                      <a:r>
                        <a:rPr lang="en-US" sz="1500" b="0" i="0" u="none" strike="noStrike" baseline="0" dirty="0" smtClean="0">
                          <a:solidFill>
                            <a:srgbClr val="000000"/>
                          </a:solidFill>
                          <a:latin typeface="Arial" panose="020B0604020202020204" pitchFamily="34" charset="0"/>
                          <a:cs typeface="Arial" panose="020B0604020202020204" pitchFamily="34" charset="0"/>
                        </a:rPr>
                        <a:t>so that demand can be met whilst keeping the costs of holding inventory to a minimum </a:t>
                      </a:r>
                      <a:r>
                        <a:rPr lang="en-US" sz="1500" b="1" i="0" u="none" strike="noStrike" baseline="0" dirty="0" smtClean="0">
                          <a:solidFill>
                            <a:srgbClr val="000000"/>
                          </a:solidFill>
                          <a:latin typeface="Arial" panose="020B0604020202020204" pitchFamily="34" charset="0"/>
                          <a:cs typeface="Arial" panose="020B0604020202020204" pitchFamily="34" charset="0"/>
                        </a:rPr>
                        <a:t>(1 mark) </a:t>
                      </a:r>
                      <a:endParaRPr lang="en-US" sz="1500" b="0" i="0" u="none" strike="noStrike" baseline="0" dirty="0" smtClean="0">
                        <a:solidFill>
                          <a:srgbClr val="000000"/>
                        </a:solidFill>
                        <a:latin typeface="Arial" panose="020B0604020202020204" pitchFamily="34" charset="0"/>
                        <a:cs typeface="Arial" panose="020B0604020202020204" pitchFamily="34" charset="0"/>
                      </a:endParaRPr>
                    </a:p>
                    <a:p>
                      <a:pPr marR="0" algn="l">
                        <a:spcAft>
                          <a:spcPts val="300"/>
                        </a:spcAft>
                      </a:pPr>
                      <a:r>
                        <a:rPr lang="en-US" sz="1500" b="1" i="0" u="none" strike="noStrike" baseline="0" dirty="0" smtClean="0">
                          <a:solidFill>
                            <a:srgbClr val="000000"/>
                          </a:solidFill>
                          <a:latin typeface="Arial" panose="020B0604020202020204" pitchFamily="34" charset="0"/>
                          <a:cs typeface="Arial" panose="020B0604020202020204" pitchFamily="34" charset="0"/>
                        </a:rPr>
                        <a:t>Application: </a:t>
                      </a:r>
                      <a:r>
                        <a:rPr lang="en-US" sz="1500" b="0" i="0" u="none" strike="noStrike" baseline="0" dirty="0" smtClean="0">
                          <a:solidFill>
                            <a:srgbClr val="000000"/>
                          </a:solidFill>
                          <a:latin typeface="Arial" panose="020B0604020202020204" pitchFamily="34" charset="0"/>
                          <a:cs typeface="Arial" panose="020B0604020202020204" pitchFamily="34" charset="0"/>
                        </a:rPr>
                        <a:t>up to 2 marks for </a:t>
                      </a:r>
                      <a:r>
                        <a:rPr lang="en-US" sz="1500" b="0" i="0" u="none" strike="noStrike" baseline="0" dirty="0" err="1" smtClean="0">
                          <a:solidFill>
                            <a:srgbClr val="000000"/>
                          </a:solidFill>
                          <a:latin typeface="Arial" panose="020B0604020202020204" pitchFamily="34" charset="0"/>
                          <a:cs typeface="Arial" panose="020B0604020202020204" pitchFamily="34" charset="0"/>
                        </a:rPr>
                        <a:t>contextualised</a:t>
                      </a:r>
                      <a:r>
                        <a:rPr lang="en-US" sz="1500" b="0" i="0" u="none" strike="noStrike" baseline="0" dirty="0" smtClean="0">
                          <a:solidFill>
                            <a:srgbClr val="000000"/>
                          </a:solidFill>
                          <a:latin typeface="Arial" panose="020B0604020202020204" pitchFamily="34" charset="0"/>
                          <a:cs typeface="Arial" panose="020B0604020202020204" pitchFamily="34" charset="0"/>
                        </a:rPr>
                        <a:t> answers demonstrating the impact of effective inventory control on </a:t>
                      </a:r>
                      <a:r>
                        <a:rPr lang="en-US" sz="1500" b="0" i="1" u="none" strike="noStrike" baseline="0" dirty="0" smtClean="0">
                          <a:solidFill>
                            <a:srgbClr val="000000"/>
                          </a:solidFill>
                          <a:latin typeface="Arial" panose="020B0604020202020204" pitchFamily="34" charset="0"/>
                          <a:cs typeface="Arial" panose="020B0604020202020204" pitchFamily="34" charset="0"/>
                        </a:rPr>
                        <a:t>IKEA </a:t>
                      </a:r>
                      <a:r>
                        <a:rPr lang="en-US" sz="1500" b="0" i="0" u="none" strike="noStrike" baseline="0" dirty="0" smtClean="0">
                          <a:solidFill>
                            <a:srgbClr val="000000"/>
                          </a:solidFill>
                          <a:latin typeface="Arial" panose="020B0604020202020204" pitchFamily="34" charset="0"/>
                          <a:cs typeface="Arial" panose="020B0604020202020204" pitchFamily="34" charset="0"/>
                        </a:rPr>
                        <a:t>e.g. </a:t>
                      </a:r>
                      <a:r>
                        <a:rPr lang="en-US" sz="1500" b="0" i="1" u="none" strike="noStrike" baseline="0" dirty="0" smtClean="0">
                          <a:solidFill>
                            <a:srgbClr val="000000"/>
                          </a:solidFill>
                          <a:latin typeface="Arial" panose="020B0604020202020204" pitchFamily="34" charset="0"/>
                          <a:cs typeface="Arial" panose="020B0604020202020204" pitchFamily="34" charset="0"/>
                        </a:rPr>
                        <a:t>IKEA </a:t>
                      </a:r>
                      <a:r>
                        <a:rPr lang="en-US" sz="1500" b="0" i="0" u="none" strike="noStrike" baseline="0" dirty="0" smtClean="0">
                          <a:solidFill>
                            <a:srgbClr val="000000"/>
                          </a:solidFill>
                          <a:latin typeface="Arial" panose="020B0604020202020204" pitchFamily="34" charset="0"/>
                          <a:cs typeface="Arial" panose="020B0604020202020204" pitchFamily="34" charset="0"/>
                        </a:rPr>
                        <a:t>has a very wide range of products such as sofas, textiles, beds, food for which it needs to monitor inventory levels </a:t>
                      </a:r>
                      <a:r>
                        <a:rPr lang="en-US" sz="1500" b="1" i="0" u="none" strike="noStrike" baseline="0" dirty="0" smtClean="0">
                          <a:solidFill>
                            <a:srgbClr val="000000"/>
                          </a:solidFill>
                          <a:latin typeface="Arial" panose="020B0604020202020204" pitchFamily="34" charset="0"/>
                          <a:cs typeface="Arial" panose="020B0604020202020204" pitchFamily="34" charset="0"/>
                        </a:rPr>
                        <a:t>(1 mark), </a:t>
                      </a:r>
                      <a:r>
                        <a:rPr lang="en-US" sz="1500" b="0" i="0" u="none" strike="noStrike" baseline="0" dirty="0" smtClean="0">
                          <a:solidFill>
                            <a:srgbClr val="000000"/>
                          </a:solidFill>
                          <a:latin typeface="Arial" panose="020B0604020202020204" pitchFamily="34" charset="0"/>
                          <a:cs typeface="Arial" panose="020B0604020202020204" pitchFamily="34" charset="0"/>
                        </a:rPr>
                        <a:t>Food stuffs can be perishable and need to be sold within a certain period of time </a:t>
                      </a:r>
                      <a:r>
                        <a:rPr lang="en-US" sz="1500" b="1" i="0" u="none" strike="noStrike" baseline="0" dirty="0" smtClean="0">
                          <a:solidFill>
                            <a:srgbClr val="000000"/>
                          </a:solidFill>
                          <a:latin typeface="Arial" panose="020B0604020202020204" pitchFamily="34" charset="0"/>
                          <a:cs typeface="Arial" panose="020B0604020202020204" pitchFamily="34" charset="0"/>
                        </a:rPr>
                        <a:t>(1 mark) </a:t>
                      </a:r>
                      <a:endParaRPr lang="en-US" sz="1500" b="0" i="0" u="none" strike="noStrike" baseline="0" dirty="0" smtClean="0">
                        <a:solidFill>
                          <a:srgbClr val="000000"/>
                        </a:solidFill>
                        <a:latin typeface="Arial" panose="020B0604020202020204" pitchFamily="34" charset="0"/>
                        <a:cs typeface="Arial" panose="020B0604020202020204" pitchFamily="34" charset="0"/>
                      </a:endParaRPr>
                    </a:p>
                    <a:p>
                      <a:pPr marR="0" algn="l">
                        <a:spcAft>
                          <a:spcPts val="300"/>
                        </a:spcAft>
                      </a:pPr>
                      <a:r>
                        <a:rPr lang="en-US" sz="1500" b="1" i="0" u="none" strike="noStrike" baseline="0" dirty="0" smtClean="0">
                          <a:solidFill>
                            <a:srgbClr val="000000"/>
                          </a:solidFill>
                          <a:latin typeface="Arial" panose="020B0604020202020204" pitchFamily="34" charset="0"/>
                          <a:cs typeface="Arial" panose="020B0604020202020204" pitchFamily="34" charset="0"/>
                        </a:rPr>
                        <a:t>Analysis: </a:t>
                      </a:r>
                      <a:r>
                        <a:rPr lang="en-US" sz="1500" b="0" i="0" u="none" strike="noStrike" baseline="0" dirty="0" smtClean="0">
                          <a:solidFill>
                            <a:srgbClr val="000000"/>
                          </a:solidFill>
                          <a:latin typeface="Arial" panose="020B0604020202020204" pitchFamily="34" charset="0"/>
                          <a:cs typeface="Arial" panose="020B0604020202020204" pitchFamily="34" charset="0"/>
                        </a:rPr>
                        <a:t>up to 2 marks for giving a reason/cause/consequence/cost to </a:t>
                      </a:r>
                      <a:r>
                        <a:rPr lang="en-US" sz="1500" b="0" i="1" u="none" strike="noStrike" baseline="0" dirty="0" smtClean="0">
                          <a:solidFill>
                            <a:srgbClr val="000000"/>
                          </a:solidFill>
                          <a:latin typeface="Arial" panose="020B0604020202020204" pitchFamily="34" charset="0"/>
                          <a:cs typeface="Arial" panose="020B0604020202020204" pitchFamily="34" charset="0"/>
                        </a:rPr>
                        <a:t>IKEA </a:t>
                      </a:r>
                      <a:r>
                        <a:rPr lang="en-US" sz="1500" b="0" i="0" u="none" strike="noStrike" baseline="0" dirty="0" smtClean="0">
                          <a:solidFill>
                            <a:srgbClr val="000000"/>
                          </a:solidFill>
                          <a:latin typeface="Arial" panose="020B0604020202020204" pitchFamily="34" charset="0"/>
                          <a:cs typeface="Arial" panose="020B0604020202020204" pitchFamily="34" charset="0"/>
                        </a:rPr>
                        <a:t>e.g. Having the right amount of furniture products in stock in the correct locations around the world ay lead to an increase in sales/profits </a:t>
                      </a:r>
                      <a:r>
                        <a:rPr lang="en-US" sz="1500" b="1" i="0" u="none" strike="noStrike" baseline="0" dirty="0" smtClean="0">
                          <a:solidFill>
                            <a:srgbClr val="000000"/>
                          </a:solidFill>
                          <a:latin typeface="Arial" panose="020B0604020202020204" pitchFamily="34" charset="0"/>
                          <a:cs typeface="Arial" panose="020B0604020202020204" pitchFamily="34" charset="0"/>
                        </a:rPr>
                        <a:t>(1 mark) </a:t>
                      </a:r>
                      <a:r>
                        <a:rPr lang="en-US" sz="1500" b="0" i="0" u="none" strike="noStrike" baseline="0" dirty="0" smtClean="0">
                          <a:solidFill>
                            <a:srgbClr val="000000"/>
                          </a:solidFill>
                          <a:latin typeface="Arial" panose="020B0604020202020204" pitchFamily="34" charset="0"/>
                          <a:cs typeface="Arial" panose="020B0604020202020204" pitchFamily="34" charset="0"/>
                        </a:rPr>
                        <a:t>as customers know the furniture products are readily available they are more likely to visit and purchase goods </a:t>
                      </a:r>
                      <a:r>
                        <a:rPr lang="en-US" sz="1500" b="1" i="0" u="none" strike="noStrike" baseline="0" dirty="0" smtClean="0">
                          <a:solidFill>
                            <a:srgbClr val="000000"/>
                          </a:solidFill>
                          <a:latin typeface="Arial" panose="020B0604020202020204" pitchFamily="34" charset="0"/>
                          <a:cs typeface="Arial" panose="020B0604020202020204" pitchFamily="34" charset="0"/>
                        </a:rPr>
                        <a:t>(1 mark) </a:t>
                      </a:r>
                      <a:endParaRPr lang="en-US" sz="1500" b="0" i="0" u="none" strike="noStrike" baseline="0" dirty="0" smtClean="0">
                        <a:solidFill>
                          <a:srgbClr val="000000"/>
                        </a:solidFill>
                        <a:latin typeface="Arial" panose="020B0604020202020204" pitchFamily="34" charset="0"/>
                        <a:cs typeface="Arial" panose="020B0604020202020204" pitchFamily="34" charset="0"/>
                      </a:endParaRPr>
                    </a:p>
                    <a:p>
                      <a:pPr marR="0" algn="l">
                        <a:spcAft>
                          <a:spcPts val="300"/>
                        </a:spcAft>
                      </a:pPr>
                      <a:r>
                        <a:rPr lang="en-GB" sz="1500" b="1" i="0" u="none" strike="noStrike" baseline="0" dirty="0" smtClean="0">
                          <a:solidFill>
                            <a:srgbClr val="000000"/>
                          </a:solidFill>
                          <a:latin typeface="Arial" panose="020B0604020202020204" pitchFamily="34" charset="0"/>
                          <a:cs typeface="Arial" panose="020B0604020202020204" pitchFamily="34" charset="0"/>
                        </a:rPr>
                        <a:t>OR </a:t>
                      </a:r>
                      <a:endParaRPr lang="en-GB" sz="1500" b="0" i="0" u="none" strike="noStrike" baseline="0" dirty="0" smtClean="0">
                        <a:solidFill>
                          <a:srgbClr val="000000"/>
                        </a:solidFill>
                        <a:latin typeface="Arial" panose="020B0604020202020204" pitchFamily="34" charset="0"/>
                        <a:cs typeface="Arial" panose="020B0604020202020204" pitchFamily="34" charset="0"/>
                      </a:endParaRPr>
                    </a:p>
                    <a:p>
                      <a:pPr>
                        <a:spcAft>
                          <a:spcPts val="300"/>
                        </a:spcAft>
                      </a:pPr>
                      <a:r>
                        <a:rPr lang="en-US" sz="1500" b="0" i="0" u="none" strike="noStrike" baseline="0" dirty="0" smtClean="0">
                          <a:solidFill>
                            <a:srgbClr val="000000"/>
                          </a:solidFill>
                          <a:latin typeface="Arial" panose="020B0604020202020204" pitchFamily="34" charset="0"/>
                          <a:cs typeface="Arial" panose="020B0604020202020204" pitchFamily="34" charset="0"/>
                        </a:rPr>
                        <a:t>Minimising costs for </a:t>
                      </a:r>
                      <a:r>
                        <a:rPr lang="en-US" sz="1500" b="0" i="1" u="none" strike="noStrike" baseline="0" dirty="0" smtClean="0">
                          <a:solidFill>
                            <a:srgbClr val="000000"/>
                          </a:solidFill>
                          <a:latin typeface="Arial" panose="020B0604020202020204" pitchFamily="34" charset="0"/>
                          <a:cs typeface="Arial" panose="020B0604020202020204" pitchFamily="34" charset="0"/>
                        </a:rPr>
                        <a:t>IKEA </a:t>
                      </a:r>
                      <a:r>
                        <a:rPr lang="en-US" sz="1500" b="0" i="0" u="none" strike="noStrike" baseline="0" dirty="0" smtClean="0">
                          <a:solidFill>
                            <a:srgbClr val="000000"/>
                          </a:solidFill>
                          <a:latin typeface="Arial" panose="020B0604020202020204" pitchFamily="34" charset="0"/>
                          <a:cs typeface="Arial" panose="020B0604020202020204" pitchFamily="34" charset="0"/>
                        </a:rPr>
                        <a:t>is important to maintain its profitability </a:t>
                      </a:r>
                      <a:r>
                        <a:rPr lang="en-US" sz="1500" b="1" i="0" u="none" strike="noStrike" baseline="0" dirty="0" smtClean="0">
                          <a:solidFill>
                            <a:srgbClr val="000000"/>
                          </a:solidFill>
                          <a:latin typeface="Arial" panose="020B0604020202020204" pitchFamily="34" charset="0"/>
                          <a:cs typeface="Arial" panose="020B0604020202020204" pitchFamily="34" charset="0"/>
                        </a:rPr>
                        <a:t>(1 mark) </a:t>
                      </a:r>
                      <a:r>
                        <a:rPr lang="en-US" sz="1500" b="0" i="0" u="none" strike="noStrike" baseline="0" dirty="0" smtClean="0">
                          <a:solidFill>
                            <a:srgbClr val="000000"/>
                          </a:solidFill>
                          <a:latin typeface="Arial" panose="020B0604020202020204" pitchFamily="34" charset="0"/>
                          <a:cs typeface="Arial" panose="020B0604020202020204" pitchFamily="34" charset="0"/>
                        </a:rPr>
                        <a:t>therefore effective inventory control is crucial to avoid over stocking thus increasing costs </a:t>
                      </a:r>
                      <a:r>
                        <a:rPr lang="en-US" sz="1500" b="1" i="0" u="none" strike="noStrike" baseline="0" dirty="0" smtClean="0">
                          <a:solidFill>
                            <a:srgbClr val="000000"/>
                          </a:solidFill>
                          <a:latin typeface="Arial" panose="020B0604020202020204" pitchFamily="34" charset="0"/>
                          <a:cs typeface="Arial" panose="020B0604020202020204" pitchFamily="34" charset="0"/>
                        </a:rPr>
                        <a:t>(1 mark) </a:t>
                      </a:r>
                      <a:r>
                        <a:rPr lang="en-US" sz="1500" b="0" i="0" u="none" strike="noStrike" baseline="0" dirty="0" smtClean="0">
                          <a:solidFill>
                            <a:srgbClr val="000000"/>
                          </a:solidFill>
                          <a:latin typeface="Arial" panose="020B0604020202020204" pitchFamily="34" charset="0"/>
                          <a:cs typeface="Arial" panose="020B0604020202020204" pitchFamily="34" charset="0"/>
                        </a:rPr>
                        <a:t>	</a:t>
                      </a:r>
                    </a:p>
                  </a:txBody>
                  <a:tcPr/>
                </a:tc>
                <a:tc>
                  <a:txBody>
                    <a:bodyPr/>
                    <a:lstStyle/>
                    <a:p>
                      <a:pPr algn="ctr"/>
                      <a:endParaRPr lang="en-GB" sz="1600" dirty="0" smtClean="0">
                        <a:latin typeface="Arial" panose="020B0604020202020204" pitchFamily="34" charset="0"/>
                        <a:cs typeface="Arial" panose="020B0604020202020204" pitchFamily="34" charset="0"/>
                      </a:endParaRPr>
                    </a:p>
                    <a:p>
                      <a:pPr algn="ctr"/>
                      <a:r>
                        <a:rPr lang="en-GB" sz="1600" dirty="0" smtClean="0">
                          <a:latin typeface="Arial" panose="020B0604020202020204" pitchFamily="34" charset="0"/>
                          <a:cs typeface="Arial" panose="020B0604020202020204" pitchFamily="34" charset="0"/>
                        </a:rPr>
                        <a:t>1-2 marks</a:t>
                      </a:r>
                    </a:p>
                    <a:p>
                      <a:pPr algn="ctr"/>
                      <a:endParaRPr lang="en-GB" sz="1600" dirty="0" smtClean="0">
                        <a:latin typeface="Arial" panose="020B0604020202020204" pitchFamily="34" charset="0"/>
                        <a:cs typeface="Arial" panose="020B0604020202020204" pitchFamily="34" charset="0"/>
                      </a:endParaRPr>
                    </a:p>
                    <a:p>
                      <a:pPr algn="ctr"/>
                      <a:endParaRPr lang="en-GB" sz="1600" dirty="0" smtClean="0">
                        <a:latin typeface="Arial" panose="020B0604020202020204" pitchFamily="34" charset="0"/>
                        <a:cs typeface="Arial" panose="020B0604020202020204" pitchFamily="34" charset="0"/>
                      </a:endParaRPr>
                    </a:p>
                    <a:p>
                      <a:pPr algn="ctr"/>
                      <a:endParaRPr lang="en-GB" sz="1600" dirty="0" smtClean="0">
                        <a:latin typeface="Arial" panose="020B0604020202020204" pitchFamily="34" charset="0"/>
                        <a:cs typeface="Arial" panose="020B0604020202020204" pitchFamily="34" charset="0"/>
                      </a:endParaRPr>
                    </a:p>
                    <a:p>
                      <a:pPr algn="ctr"/>
                      <a:endParaRPr lang="en-GB" sz="1600" dirty="0" smtClean="0">
                        <a:latin typeface="Arial" panose="020B0604020202020204" pitchFamily="34" charset="0"/>
                        <a:cs typeface="Arial" panose="020B0604020202020204" pitchFamily="34" charset="0"/>
                      </a:endParaRPr>
                    </a:p>
                    <a:p>
                      <a:pPr algn="ctr"/>
                      <a:r>
                        <a:rPr lang="en-GB" sz="1600" dirty="0" smtClean="0">
                          <a:latin typeface="Arial" panose="020B0604020202020204" pitchFamily="34" charset="0"/>
                          <a:cs typeface="Arial" panose="020B0604020202020204" pitchFamily="34" charset="0"/>
                        </a:rPr>
                        <a:t>1-2 marks</a:t>
                      </a:r>
                    </a:p>
                    <a:p>
                      <a:pPr algn="ctr"/>
                      <a:endParaRPr lang="en-GB" sz="1600" dirty="0" smtClean="0">
                        <a:latin typeface="Arial" panose="020B0604020202020204" pitchFamily="34" charset="0"/>
                        <a:cs typeface="Arial" panose="020B0604020202020204" pitchFamily="34" charset="0"/>
                      </a:endParaRPr>
                    </a:p>
                    <a:p>
                      <a:pPr algn="ctr"/>
                      <a:endParaRPr lang="en-GB" sz="1600" dirty="0" smtClean="0">
                        <a:latin typeface="Arial" panose="020B0604020202020204" pitchFamily="34" charset="0"/>
                        <a:cs typeface="Arial" panose="020B0604020202020204" pitchFamily="34" charset="0"/>
                      </a:endParaRPr>
                    </a:p>
                    <a:p>
                      <a:pPr algn="ctr"/>
                      <a:endParaRPr lang="en-GB" sz="1600" dirty="0" smtClean="0">
                        <a:latin typeface="Arial" panose="020B0604020202020204" pitchFamily="34" charset="0"/>
                        <a:cs typeface="Arial" panose="020B0604020202020204" pitchFamily="34" charset="0"/>
                      </a:endParaRPr>
                    </a:p>
                    <a:p>
                      <a:pPr algn="ctr"/>
                      <a:endParaRPr lang="en-GB" sz="1600" dirty="0" smtClean="0">
                        <a:latin typeface="Arial" panose="020B0604020202020204" pitchFamily="34" charset="0"/>
                        <a:cs typeface="Arial" panose="020B0604020202020204" pitchFamily="34" charset="0"/>
                      </a:endParaRPr>
                    </a:p>
                    <a:p>
                      <a:pPr algn="ctr"/>
                      <a:endParaRPr lang="en-GB" sz="1600" dirty="0" smtClean="0">
                        <a:latin typeface="Arial" panose="020B0604020202020204" pitchFamily="34" charset="0"/>
                        <a:cs typeface="Arial" panose="020B0604020202020204" pitchFamily="34" charset="0"/>
                      </a:endParaRPr>
                    </a:p>
                    <a:p>
                      <a:pPr algn="ctr"/>
                      <a:r>
                        <a:rPr lang="en-GB" sz="1600" dirty="0" smtClean="0">
                          <a:latin typeface="Arial" panose="020B0604020202020204" pitchFamily="34" charset="0"/>
                          <a:cs typeface="Arial" panose="020B0604020202020204" pitchFamily="34" charset="0"/>
                        </a:rPr>
                        <a:t>1-2 marks</a:t>
                      </a:r>
                    </a:p>
                    <a:p>
                      <a:pPr algn="ctr"/>
                      <a:endParaRPr lang="en-GB" sz="1600" dirty="0" smtClean="0">
                        <a:latin typeface="Arial" panose="020B0604020202020204" pitchFamily="34" charset="0"/>
                        <a:cs typeface="Arial" panose="020B0604020202020204" pitchFamily="34" charset="0"/>
                      </a:endParaRPr>
                    </a:p>
                  </a:txBody>
                  <a:tcPr/>
                </a:tc>
              </a:tr>
            </a:tbl>
          </a:graphicData>
        </a:graphic>
      </p:graphicFrame>
      <p:sp>
        <p:nvSpPr>
          <p:cNvPr id="8" name="TextBox 7">
            <a:hlinkClick r:id="rId3" action="ppaction://hlinkfile"/>
          </p:cNvPr>
          <p:cNvSpPr txBox="1"/>
          <p:nvPr/>
        </p:nvSpPr>
        <p:spPr>
          <a:xfrm>
            <a:off x="8244408" y="4581128"/>
            <a:ext cx="432048" cy="769441"/>
          </a:xfrm>
          <a:prstGeom prst="rect">
            <a:avLst/>
          </a:prstGeom>
          <a:noFill/>
        </p:spPr>
        <p:txBody>
          <a:bodyPr wrap="square" rtlCol="0">
            <a:spAutoFit/>
          </a:bodyPr>
          <a:lstStyle/>
          <a:p>
            <a:pPr fontAlgn="base">
              <a:spcBef>
                <a:spcPct val="0"/>
              </a:spcBef>
              <a:spcAft>
                <a:spcPct val="0"/>
              </a:spcAft>
            </a:pPr>
            <a:r>
              <a:rPr lang="en-GB" sz="4400" b="1" dirty="0">
                <a:solidFill>
                  <a:srgbClr val="FF0000"/>
                </a:solidFill>
                <a:latin typeface="Arial" charset="0"/>
              </a:rPr>
              <a:t>?</a:t>
            </a:r>
            <a:endParaRPr lang="en-GB" b="1" dirty="0">
              <a:solidFill>
                <a:srgbClr val="FF0000"/>
              </a:solidFill>
              <a:latin typeface="Arial" charset="0"/>
            </a:endParaRPr>
          </a:p>
        </p:txBody>
      </p:sp>
    </p:spTree>
    <p:extLst>
      <p:ext uri="{BB962C8B-B14F-4D97-AF65-F5344CB8AC3E}">
        <p14:creationId xmlns:p14="http://schemas.microsoft.com/office/powerpoint/2010/main" val="640544392"/>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64791" cy="5453801"/>
          </a:xfrm>
          <a:prstGeom prst="rect">
            <a:avLst/>
          </a:prstGeom>
        </p:spPr>
        <p:txBody>
          <a:bodyPr wrap="square">
            <a:spAutoFit/>
          </a:bodyPr>
          <a:lstStyle/>
          <a:p>
            <a:pPr marL="354013" indent="-354013">
              <a:spcAft>
                <a:spcPts val="400"/>
              </a:spcAft>
              <a:buClr>
                <a:schemeClr val="accent6">
                  <a:lumMod val="50000"/>
                </a:schemeClr>
              </a:buClr>
              <a:buFont typeface="Wingdings 3" panose="05040102010807070707" pitchFamily="18" charset="2"/>
              <a:buChar char=""/>
              <a:tabLst>
                <a:tab pos="8345488" algn="r"/>
              </a:tabLst>
            </a:pPr>
            <a:r>
              <a:rPr lang="en-US" sz="1880" dirty="0">
                <a:solidFill>
                  <a:srgbClr val="002060"/>
                </a:solidFill>
                <a:latin typeface="Arial" panose="020B0604020202020204" pitchFamily="34" charset="0"/>
                <a:cs typeface="Arial" panose="020B0604020202020204" pitchFamily="34" charset="0"/>
              </a:rPr>
              <a:t>Tesco was founded in 1919 by Jack </a:t>
            </a:r>
            <a:r>
              <a:rPr lang="en-US" sz="1880" dirty="0" smtClean="0">
                <a:solidFill>
                  <a:srgbClr val="002060"/>
                </a:solidFill>
                <a:latin typeface="Arial" panose="020B0604020202020204" pitchFamily="34" charset="0"/>
                <a:cs typeface="Arial" panose="020B0604020202020204" pitchFamily="34" charset="0"/>
              </a:rPr>
              <a:t>Cohen from </a:t>
            </a:r>
            <a:r>
              <a:rPr lang="en-US" sz="1880" dirty="0">
                <a:solidFill>
                  <a:srgbClr val="002060"/>
                </a:solidFill>
                <a:latin typeface="Arial" panose="020B0604020202020204" pitchFamily="34" charset="0"/>
                <a:cs typeface="Arial" panose="020B0604020202020204" pitchFamily="34" charset="0"/>
              </a:rPr>
              <a:t>a market stall in London’s East End. </a:t>
            </a:r>
            <a:r>
              <a:rPr lang="en-US" sz="1880" dirty="0" smtClean="0">
                <a:solidFill>
                  <a:srgbClr val="002060"/>
                </a:solidFill>
                <a:latin typeface="Arial" panose="020B0604020202020204" pitchFamily="34" charset="0"/>
                <a:cs typeface="Arial" panose="020B0604020202020204" pitchFamily="34" charset="0"/>
              </a:rPr>
              <a:t>We now </a:t>
            </a:r>
            <a:r>
              <a:rPr lang="en-US" sz="1880" dirty="0">
                <a:solidFill>
                  <a:srgbClr val="002060"/>
                </a:solidFill>
                <a:latin typeface="Arial" panose="020B0604020202020204" pitchFamily="34" charset="0"/>
                <a:cs typeface="Arial" panose="020B0604020202020204" pitchFamily="34" charset="0"/>
              </a:rPr>
              <a:t>operate in 12 countries around the </a:t>
            </a:r>
            <a:r>
              <a:rPr lang="en-US" sz="1880" dirty="0" smtClean="0">
                <a:solidFill>
                  <a:srgbClr val="002060"/>
                </a:solidFill>
                <a:latin typeface="Arial" panose="020B0604020202020204" pitchFamily="34" charset="0"/>
                <a:cs typeface="Arial" panose="020B0604020202020204" pitchFamily="34" charset="0"/>
              </a:rPr>
              <a:t>world with </a:t>
            </a:r>
            <a:r>
              <a:rPr lang="en-US" sz="1880" dirty="0">
                <a:solidFill>
                  <a:srgbClr val="002060"/>
                </a:solidFill>
                <a:latin typeface="Arial" panose="020B0604020202020204" pitchFamily="34" charset="0"/>
                <a:cs typeface="Arial" panose="020B0604020202020204" pitchFamily="34" charset="0"/>
              </a:rPr>
              <a:t>over 3,000 stores and over 310,000 employees in the UK. Over 65% of Group sales</a:t>
            </a:r>
          </a:p>
          <a:p>
            <a:pPr marL="354013" indent="-354013">
              <a:spcAft>
                <a:spcPts val="400"/>
              </a:spcAft>
              <a:buClr>
                <a:schemeClr val="accent6">
                  <a:lumMod val="50000"/>
                </a:schemeClr>
              </a:buClr>
              <a:buFont typeface="Wingdings 3" panose="05040102010807070707" pitchFamily="18" charset="2"/>
              <a:buChar char=""/>
              <a:tabLst>
                <a:tab pos="8345488" algn="r"/>
              </a:tabLst>
            </a:pPr>
            <a:r>
              <a:rPr lang="en-US" sz="1880" dirty="0">
                <a:solidFill>
                  <a:srgbClr val="002060"/>
                </a:solidFill>
                <a:latin typeface="Arial" panose="020B0604020202020204" pitchFamily="34" charset="0"/>
                <a:cs typeface="Arial" panose="020B0604020202020204" pitchFamily="34" charset="0"/>
              </a:rPr>
              <a:t>and profits come from the UK business, where we are the market leader. We </a:t>
            </a:r>
            <a:r>
              <a:rPr lang="en-US" sz="1880" dirty="0" smtClean="0">
                <a:solidFill>
                  <a:srgbClr val="002060"/>
                </a:solidFill>
                <a:latin typeface="Arial" panose="020B0604020202020204" pitchFamily="34" charset="0"/>
                <a:cs typeface="Arial" panose="020B0604020202020204" pitchFamily="34" charset="0"/>
              </a:rPr>
              <a:t>operate a </a:t>
            </a:r>
            <a:r>
              <a:rPr lang="en-US" sz="1880" dirty="0" err="1">
                <a:solidFill>
                  <a:srgbClr val="002060"/>
                </a:solidFill>
                <a:latin typeface="Arial" panose="020B0604020202020204" pitchFamily="34" charset="0"/>
                <a:cs typeface="Arial" panose="020B0604020202020204" pitchFamily="34" charset="0"/>
              </a:rPr>
              <a:t>decentralised</a:t>
            </a:r>
            <a:r>
              <a:rPr lang="en-US" sz="1880" dirty="0">
                <a:solidFill>
                  <a:srgbClr val="002060"/>
                </a:solidFill>
                <a:latin typeface="Arial" panose="020B0604020202020204" pitchFamily="34" charset="0"/>
                <a:cs typeface="Arial" panose="020B0604020202020204" pitchFamily="34" charset="0"/>
              </a:rPr>
              <a:t> structure with only six management levels between the CEO and </a:t>
            </a:r>
            <a:r>
              <a:rPr lang="en-US" sz="1880" dirty="0" smtClean="0">
                <a:solidFill>
                  <a:srgbClr val="002060"/>
                </a:solidFill>
                <a:latin typeface="Arial" panose="020B0604020202020204" pitchFamily="34" charset="0"/>
                <a:cs typeface="Arial" panose="020B0604020202020204" pitchFamily="34" charset="0"/>
              </a:rPr>
              <a:t>a checkout </a:t>
            </a:r>
            <a:r>
              <a:rPr lang="en-US" sz="1880" dirty="0">
                <a:solidFill>
                  <a:srgbClr val="002060"/>
                </a:solidFill>
                <a:latin typeface="Arial" panose="020B0604020202020204" pitchFamily="34" charset="0"/>
                <a:cs typeface="Arial" panose="020B0604020202020204" pitchFamily="34" charset="0"/>
              </a:rPr>
              <a:t>assistant.</a:t>
            </a:r>
          </a:p>
          <a:p>
            <a:pPr marL="354013" indent="-354013">
              <a:spcAft>
                <a:spcPts val="400"/>
              </a:spcAft>
              <a:buClr>
                <a:schemeClr val="accent6">
                  <a:lumMod val="50000"/>
                </a:schemeClr>
              </a:buClr>
              <a:buFont typeface="Wingdings 3" panose="05040102010807070707" pitchFamily="18" charset="2"/>
              <a:buChar char=""/>
              <a:tabLst>
                <a:tab pos="8345488" algn="r"/>
              </a:tabLst>
            </a:pPr>
            <a:r>
              <a:rPr lang="en-US" sz="1880" dirty="0">
                <a:solidFill>
                  <a:srgbClr val="002060"/>
                </a:solidFill>
                <a:latin typeface="Arial" panose="020B0604020202020204" pitchFamily="34" charset="0"/>
                <a:cs typeface="Arial" panose="020B0604020202020204" pitchFamily="34" charset="0"/>
              </a:rPr>
              <a:t>We pioneered grocery home shopping in </a:t>
            </a:r>
            <a:r>
              <a:rPr lang="en-US" sz="1880" dirty="0" smtClean="0">
                <a:solidFill>
                  <a:srgbClr val="002060"/>
                </a:solidFill>
                <a:latin typeface="Arial" panose="020B0604020202020204" pitchFamily="34" charset="0"/>
                <a:cs typeface="Arial" panose="020B0604020202020204" pitchFamily="34" charset="0"/>
              </a:rPr>
              <a:t>1997 and </a:t>
            </a:r>
            <a:r>
              <a:rPr lang="en-US" sz="1880" dirty="0">
                <a:solidFill>
                  <a:srgbClr val="002060"/>
                </a:solidFill>
                <a:latin typeface="Arial" panose="020B0604020202020204" pitchFamily="34" charset="0"/>
                <a:cs typeface="Arial" panose="020B0604020202020204" pitchFamily="34" charset="0"/>
              </a:rPr>
              <a:t>have grown to be the world’s largest </a:t>
            </a:r>
            <a:r>
              <a:rPr lang="en-US" sz="1880" dirty="0" smtClean="0">
                <a:solidFill>
                  <a:srgbClr val="002060"/>
                </a:solidFill>
                <a:latin typeface="Arial" panose="020B0604020202020204" pitchFamily="34" charset="0"/>
                <a:cs typeface="Arial" panose="020B0604020202020204" pitchFamily="34" charset="0"/>
              </a:rPr>
              <a:t>and most </a:t>
            </a:r>
            <a:r>
              <a:rPr lang="en-US" sz="1880" dirty="0">
                <a:solidFill>
                  <a:srgbClr val="002060"/>
                </a:solidFill>
                <a:latin typeface="Arial" panose="020B0604020202020204" pitchFamily="34" charset="0"/>
                <a:cs typeface="Arial" panose="020B0604020202020204" pitchFamily="34" charset="0"/>
              </a:rPr>
              <a:t>profitable online grocery retailer, with </a:t>
            </a:r>
            <a:r>
              <a:rPr lang="en-US" sz="1880" dirty="0" smtClean="0">
                <a:solidFill>
                  <a:srgbClr val="002060"/>
                </a:solidFill>
                <a:latin typeface="Arial" panose="020B0604020202020204" pitchFamily="34" charset="0"/>
                <a:cs typeface="Arial" panose="020B0604020202020204" pitchFamily="34" charset="0"/>
              </a:rPr>
              <a:t>sales of </a:t>
            </a:r>
            <a:r>
              <a:rPr lang="en-US" sz="1880" dirty="0">
                <a:solidFill>
                  <a:srgbClr val="002060"/>
                </a:solidFill>
                <a:latin typeface="Arial" panose="020B0604020202020204" pitchFamily="34" charset="0"/>
                <a:cs typeface="Arial" panose="020B0604020202020204" pitchFamily="34" charset="0"/>
              </a:rPr>
              <a:t>well over £2bn. We also have a small </a:t>
            </a:r>
            <a:r>
              <a:rPr lang="en-US" sz="1880" dirty="0" smtClean="0">
                <a:solidFill>
                  <a:srgbClr val="002060"/>
                </a:solidFill>
                <a:latin typeface="Arial" panose="020B0604020202020204" pitchFamily="34" charset="0"/>
                <a:cs typeface="Arial" panose="020B0604020202020204" pitchFamily="34" charset="0"/>
              </a:rPr>
              <a:t>number of </a:t>
            </a:r>
            <a:r>
              <a:rPr lang="en-US" sz="1880" dirty="0">
                <a:solidFill>
                  <a:srgbClr val="002060"/>
                </a:solidFill>
                <a:latin typeface="Arial" panose="020B0604020202020204" pitchFamily="34" charset="0"/>
                <a:cs typeface="Arial" panose="020B0604020202020204" pitchFamily="34" charset="0"/>
              </a:rPr>
              <a:t>specialised dotcom-only stores and </a:t>
            </a:r>
            <a:r>
              <a:rPr lang="en-US" sz="1880" dirty="0" smtClean="0">
                <a:solidFill>
                  <a:srgbClr val="002060"/>
                </a:solidFill>
                <a:latin typeface="Arial" panose="020B0604020202020204" pitchFamily="34" charset="0"/>
                <a:cs typeface="Arial" panose="020B0604020202020204" pitchFamily="34" charset="0"/>
              </a:rPr>
              <a:t>over 150 </a:t>
            </a:r>
            <a:r>
              <a:rPr lang="en-US" sz="1880" dirty="0">
                <a:solidFill>
                  <a:srgbClr val="002060"/>
                </a:solidFill>
                <a:latin typeface="Arial" panose="020B0604020202020204" pitchFamily="34" charset="0"/>
                <a:cs typeface="Arial" panose="020B0604020202020204" pitchFamily="34" charset="0"/>
              </a:rPr>
              <a:t>Grocery Drive-</a:t>
            </a:r>
            <a:r>
              <a:rPr lang="en-US" sz="1880" dirty="0" err="1">
                <a:solidFill>
                  <a:srgbClr val="002060"/>
                </a:solidFill>
                <a:latin typeface="Arial" panose="020B0604020202020204" pitchFamily="34" charset="0"/>
                <a:cs typeface="Arial" panose="020B0604020202020204" pitchFamily="34" charset="0"/>
              </a:rPr>
              <a:t>throughs</a:t>
            </a:r>
            <a:r>
              <a:rPr lang="en-US" sz="1880" dirty="0">
                <a:solidFill>
                  <a:srgbClr val="002060"/>
                </a:solidFill>
                <a:latin typeface="Arial" panose="020B0604020202020204" pitchFamily="34" charset="0"/>
                <a:cs typeface="Arial" panose="020B0604020202020204" pitchFamily="34" charset="0"/>
              </a:rPr>
              <a:t>, which allow us </a:t>
            </a:r>
            <a:r>
              <a:rPr lang="en-US" sz="1880" dirty="0" smtClean="0">
                <a:solidFill>
                  <a:srgbClr val="002060"/>
                </a:solidFill>
                <a:latin typeface="Arial" panose="020B0604020202020204" pitchFamily="34" charset="0"/>
                <a:cs typeface="Arial" panose="020B0604020202020204" pitchFamily="34" charset="0"/>
              </a:rPr>
              <a:t>to respond </a:t>
            </a:r>
            <a:r>
              <a:rPr lang="en-US" sz="1880" dirty="0">
                <a:solidFill>
                  <a:srgbClr val="002060"/>
                </a:solidFill>
                <a:latin typeface="Arial" panose="020B0604020202020204" pitchFamily="34" charset="0"/>
                <a:cs typeface="Arial" panose="020B0604020202020204" pitchFamily="34" charset="0"/>
              </a:rPr>
              <a:t>to high customer demand. Our </a:t>
            </a:r>
            <a:r>
              <a:rPr lang="en-US" sz="1880" dirty="0" smtClean="0">
                <a:solidFill>
                  <a:srgbClr val="002060"/>
                </a:solidFill>
                <a:latin typeface="Arial" panose="020B0604020202020204" pitchFamily="34" charset="0"/>
                <a:cs typeface="Arial" panose="020B0604020202020204" pitchFamily="34" charset="0"/>
              </a:rPr>
              <a:t>popular Click </a:t>
            </a:r>
            <a:r>
              <a:rPr lang="en-US" sz="1880" dirty="0">
                <a:solidFill>
                  <a:srgbClr val="002060"/>
                </a:solidFill>
                <a:latin typeface="Arial" panose="020B0604020202020204" pitchFamily="34" charset="0"/>
                <a:cs typeface="Arial" panose="020B0604020202020204" pitchFamily="34" charset="0"/>
              </a:rPr>
              <a:t>&amp; Collect service can be used for </a:t>
            </a:r>
            <a:r>
              <a:rPr lang="en-US" sz="1880" dirty="0" smtClean="0">
                <a:solidFill>
                  <a:srgbClr val="002060"/>
                </a:solidFill>
                <a:latin typeface="Arial" panose="020B0604020202020204" pitchFamily="34" charset="0"/>
                <a:cs typeface="Arial" panose="020B0604020202020204" pitchFamily="34" charset="0"/>
              </a:rPr>
              <a:t>general merchandise </a:t>
            </a:r>
            <a:r>
              <a:rPr lang="en-US" sz="1880" dirty="0">
                <a:solidFill>
                  <a:srgbClr val="002060"/>
                </a:solidFill>
                <a:latin typeface="Arial" panose="020B0604020202020204" pitchFamily="34" charset="0"/>
                <a:cs typeface="Arial" panose="020B0604020202020204" pitchFamily="34" charset="0"/>
              </a:rPr>
              <a:t>and is just one of many </a:t>
            </a:r>
            <a:r>
              <a:rPr lang="en-US" sz="1880" dirty="0" smtClean="0">
                <a:solidFill>
                  <a:srgbClr val="002060"/>
                </a:solidFill>
                <a:latin typeface="Arial" panose="020B0604020202020204" pitchFamily="34" charset="0"/>
                <a:cs typeface="Arial" panose="020B0604020202020204" pitchFamily="34" charset="0"/>
              </a:rPr>
              <a:t>distribution methods </a:t>
            </a:r>
            <a:r>
              <a:rPr lang="en-US" sz="1880" dirty="0">
                <a:solidFill>
                  <a:srgbClr val="002060"/>
                </a:solidFill>
                <a:latin typeface="Arial" panose="020B0604020202020204" pitchFamily="34" charset="0"/>
                <a:cs typeface="Arial" panose="020B0604020202020204" pitchFamily="34" charset="0"/>
              </a:rPr>
              <a:t>on offer to customers.</a:t>
            </a:r>
          </a:p>
          <a:p>
            <a:pPr marL="354013" indent="-354013">
              <a:spcAft>
                <a:spcPts val="400"/>
              </a:spcAft>
              <a:buClr>
                <a:schemeClr val="accent6">
                  <a:lumMod val="50000"/>
                </a:schemeClr>
              </a:buClr>
              <a:buFont typeface="Wingdings 3" panose="05040102010807070707" pitchFamily="18" charset="2"/>
              <a:buChar char=""/>
              <a:tabLst>
                <a:tab pos="8345488" algn="r"/>
              </a:tabLst>
            </a:pPr>
            <a:r>
              <a:rPr lang="en-US" sz="1880" dirty="0">
                <a:solidFill>
                  <a:srgbClr val="002060"/>
                </a:solidFill>
                <a:latin typeface="Arial" panose="020B0604020202020204" pitchFamily="34" charset="0"/>
                <a:cs typeface="Arial" panose="020B0604020202020204" pitchFamily="34" charset="0"/>
              </a:rPr>
              <a:t>We’re not just a grocery store – we offer our </a:t>
            </a:r>
            <a:r>
              <a:rPr lang="en-US" sz="1880" dirty="0" smtClean="0">
                <a:solidFill>
                  <a:srgbClr val="002060"/>
                </a:solidFill>
                <a:latin typeface="Arial" panose="020B0604020202020204" pitchFamily="34" charset="0"/>
                <a:cs typeface="Arial" panose="020B0604020202020204" pitchFamily="34" charset="0"/>
              </a:rPr>
              <a:t/>
            </a:r>
            <a:br>
              <a:rPr lang="en-US" sz="1880" dirty="0" smtClean="0">
                <a:solidFill>
                  <a:srgbClr val="002060"/>
                </a:solidFill>
                <a:latin typeface="Arial" panose="020B0604020202020204" pitchFamily="34" charset="0"/>
                <a:cs typeface="Arial" panose="020B0604020202020204" pitchFamily="34" charset="0"/>
              </a:rPr>
            </a:br>
            <a:r>
              <a:rPr lang="en-US" sz="1880" dirty="0" smtClean="0">
                <a:solidFill>
                  <a:srgbClr val="002060"/>
                </a:solidFill>
                <a:latin typeface="Arial" panose="020B0604020202020204" pitchFamily="34" charset="0"/>
                <a:cs typeface="Arial" panose="020B0604020202020204" pitchFamily="34" charset="0"/>
              </a:rPr>
              <a:t>customers </a:t>
            </a:r>
            <a:r>
              <a:rPr lang="en-US" sz="1880" dirty="0">
                <a:solidFill>
                  <a:srgbClr val="002060"/>
                </a:solidFill>
                <a:latin typeface="Arial" panose="020B0604020202020204" pitchFamily="34" charset="0"/>
                <a:cs typeface="Arial" panose="020B0604020202020204" pitchFamily="34" charset="0"/>
              </a:rPr>
              <a:t>a range of products and </a:t>
            </a:r>
            <a:r>
              <a:rPr lang="en-US" sz="1880" dirty="0" smtClean="0">
                <a:solidFill>
                  <a:srgbClr val="002060"/>
                </a:solidFill>
                <a:latin typeface="Arial" panose="020B0604020202020204" pitchFamily="34" charset="0"/>
                <a:cs typeface="Arial" panose="020B0604020202020204" pitchFamily="34" charset="0"/>
              </a:rPr>
              <a:t>services to </a:t>
            </a:r>
            <a:r>
              <a:rPr lang="en-US" sz="1880" dirty="0">
                <a:solidFill>
                  <a:srgbClr val="002060"/>
                </a:solidFill>
                <a:latin typeface="Arial" panose="020B0604020202020204" pitchFamily="34" charset="0"/>
                <a:cs typeface="Arial" panose="020B0604020202020204" pitchFamily="34" charset="0"/>
              </a:rPr>
              <a:t>suit </a:t>
            </a:r>
            <a:r>
              <a:rPr lang="en-US" sz="1880" dirty="0" smtClean="0">
                <a:solidFill>
                  <a:srgbClr val="002060"/>
                </a:solidFill>
                <a:latin typeface="Arial" panose="020B0604020202020204" pitchFamily="34" charset="0"/>
                <a:cs typeface="Arial" panose="020B0604020202020204" pitchFamily="34" charset="0"/>
              </a:rPr>
              <a:t/>
            </a:r>
            <a:br>
              <a:rPr lang="en-US" sz="1880" dirty="0" smtClean="0">
                <a:solidFill>
                  <a:srgbClr val="002060"/>
                </a:solidFill>
                <a:latin typeface="Arial" panose="020B0604020202020204" pitchFamily="34" charset="0"/>
                <a:cs typeface="Arial" panose="020B0604020202020204" pitchFamily="34" charset="0"/>
              </a:rPr>
            </a:br>
            <a:r>
              <a:rPr lang="en-US" sz="1880" dirty="0" smtClean="0">
                <a:solidFill>
                  <a:srgbClr val="002060"/>
                </a:solidFill>
                <a:latin typeface="Arial" panose="020B0604020202020204" pitchFamily="34" charset="0"/>
                <a:cs typeface="Arial" panose="020B0604020202020204" pitchFamily="34" charset="0"/>
              </a:rPr>
              <a:t>their </a:t>
            </a:r>
            <a:r>
              <a:rPr lang="en-US" sz="1880" dirty="0">
                <a:solidFill>
                  <a:srgbClr val="002060"/>
                </a:solidFill>
                <a:latin typeface="Arial" panose="020B0604020202020204" pitchFamily="34" charset="0"/>
                <a:cs typeface="Arial" panose="020B0604020202020204" pitchFamily="34" charset="0"/>
              </a:rPr>
              <a:t>needs. From Tesco Bank to Tesco Mobile to </a:t>
            </a:r>
            <a:r>
              <a:rPr lang="en-US" sz="1880" dirty="0" smtClean="0">
                <a:solidFill>
                  <a:srgbClr val="002060"/>
                </a:solidFill>
                <a:latin typeface="Arial" panose="020B0604020202020204" pitchFamily="34" charset="0"/>
                <a:cs typeface="Arial" panose="020B0604020202020204" pitchFamily="34" charset="0"/>
              </a:rPr>
              <a:t/>
            </a:r>
            <a:br>
              <a:rPr lang="en-US" sz="1880" dirty="0" smtClean="0">
                <a:solidFill>
                  <a:srgbClr val="002060"/>
                </a:solidFill>
                <a:latin typeface="Arial" panose="020B0604020202020204" pitchFamily="34" charset="0"/>
                <a:cs typeface="Arial" panose="020B0604020202020204" pitchFamily="34" charset="0"/>
              </a:rPr>
            </a:br>
            <a:r>
              <a:rPr lang="en-US" sz="1880" dirty="0" smtClean="0">
                <a:solidFill>
                  <a:srgbClr val="002060"/>
                </a:solidFill>
                <a:latin typeface="Arial" panose="020B0604020202020204" pitchFamily="34" charset="0"/>
                <a:cs typeface="Arial" panose="020B0604020202020204" pitchFamily="34" charset="0"/>
              </a:rPr>
              <a:t>our new </a:t>
            </a:r>
            <a:r>
              <a:rPr lang="en-US" sz="1880" dirty="0" err="1">
                <a:solidFill>
                  <a:srgbClr val="002060"/>
                </a:solidFill>
                <a:latin typeface="Arial" panose="020B0604020202020204" pitchFamily="34" charset="0"/>
                <a:cs typeface="Arial" panose="020B0604020202020204" pitchFamily="34" charset="0"/>
              </a:rPr>
              <a:t>Blinkbox</a:t>
            </a:r>
            <a:r>
              <a:rPr lang="en-US" sz="1880" dirty="0">
                <a:solidFill>
                  <a:srgbClr val="002060"/>
                </a:solidFill>
                <a:latin typeface="Arial" panose="020B0604020202020204" pitchFamily="34" charset="0"/>
                <a:cs typeface="Arial" panose="020B0604020202020204" pitchFamily="34" charset="0"/>
              </a:rPr>
              <a:t> </a:t>
            </a:r>
            <a:r>
              <a:rPr lang="en-US" sz="1880" dirty="0" smtClean="0">
                <a:solidFill>
                  <a:srgbClr val="002060"/>
                </a:solidFill>
                <a:latin typeface="Arial" panose="020B0604020202020204" pitchFamily="34" charset="0"/>
                <a:cs typeface="Arial" panose="020B0604020202020204" pitchFamily="34" charset="0"/>
              </a:rPr>
              <a:t>video-on-demand service</a:t>
            </a:r>
            <a:r>
              <a:rPr lang="en-US" sz="1880" dirty="0">
                <a:solidFill>
                  <a:srgbClr val="002060"/>
                </a:solidFill>
                <a:latin typeface="Arial" panose="020B0604020202020204" pitchFamily="34" charset="0"/>
                <a:cs typeface="Arial" panose="020B0604020202020204" pitchFamily="34" charset="0"/>
              </a:rPr>
              <a:t>, we’ve </a:t>
            </a:r>
            <a:r>
              <a:rPr lang="en-US" sz="1880" dirty="0" smtClean="0">
                <a:solidFill>
                  <a:srgbClr val="002060"/>
                </a:solidFill>
                <a:latin typeface="Arial" panose="020B0604020202020204" pitchFamily="34" charset="0"/>
                <a:cs typeface="Arial" panose="020B0604020202020204" pitchFamily="34" charset="0"/>
              </a:rPr>
              <a:t/>
            </a:r>
            <a:br>
              <a:rPr lang="en-US" sz="1880" dirty="0" smtClean="0">
                <a:solidFill>
                  <a:srgbClr val="002060"/>
                </a:solidFill>
                <a:latin typeface="Arial" panose="020B0604020202020204" pitchFamily="34" charset="0"/>
                <a:cs typeface="Arial" panose="020B0604020202020204" pitchFamily="34" charset="0"/>
              </a:rPr>
            </a:br>
            <a:r>
              <a:rPr lang="en-US" sz="1880" dirty="0" smtClean="0">
                <a:solidFill>
                  <a:srgbClr val="002060"/>
                </a:solidFill>
                <a:latin typeface="Arial" panose="020B0604020202020204" pitchFamily="34" charset="0"/>
                <a:cs typeface="Arial" panose="020B0604020202020204" pitchFamily="34" charset="0"/>
              </a:rPr>
              <a:t>got</a:t>
            </a:r>
            <a:r>
              <a:rPr lang="en-US" sz="1880" dirty="0">
                <a:solidFill>
                  <a:srgbClr val="002060"/>
                </a:solidFill>
                <a:latin typeface="Arial" panose="020B0604020202020204" pitchFamily="34" charset="0"/>
                <a:cs typeface="Arial" panose="020B0604020202020204" pitchFamily="34" charset="0"/>
              </a:rPr>
              <a:t> </a:t>
            </a:r>
            <a:r>
              <a:rPr lang="en-US" sz="1880" dirty="0" smtClean="0">
                <a:solidFill>
                  <a:srgbClr val="002060"/>
                </a:solidFill>
                <a:latin typeface="Arial" panose="020B0604020202020204" pitchFamily="34" charset="0"/>
                <a:cs typeface="Arial" panose="020B0604020202020204" pitchFamily="34" charset="0"/>
              </a:rPr>
              <a:t>more </a:t>
            </a:r>
            <a:r>
              <a:rPr lang="en-US" sz="1880" dirty="0">
                <a:solidFill>
                  <a:srgbClr val="002060"/>
                </a:solidFill>
                <a:latin typeface="Arial" panose="020B0604020202020204" pitchFamily="34" charset="0"/>
                <a:cs typeface="Arial" panose="020B0604020202020204" pitchFamily="34" charset="0"/>
              </a:rPr>
              <a:t>than milk and eggs.</a:t>
            </a:r>
          </a:p>
        </p:txBody>
      </p:sp>
      <p:sp>
        <p:nvSpPr>
          <p:cNvPr id="6" name="Title 1"/>
          <p:cNvSpPr>
            <a:spLocks noGrp="1"/>
          </p:cNvSpPr>
          <p:nvPr>
            <p:ph type="title"/>
          </p:nvPr>
        </p:nvSpPr>
        <p:spPr>
          <a:xfrm>
            <a:off x="35496" y="72008"/>
            <a:ext cx="7704856" cy="548680"/>
          </a:xfrm>
        </p:spPr>
        <p:txBody>
          <a:bodyPr>
            <a:noAutofit/>
          </a:bodyPr>
          <a:lstStyle/>
          <a:p>
            <a:r>
              <a:rPr lang="en-GB" sz="4000" dirty="0"/>
              <a:t>3</a:t>
            </a:r>
            <a:r>
              <a:rPr lang="en-GB" sz="4000" dirty="0" smtClean="0"/>
              <a:t> – Exam Questions – January 2016</a:t>
            </a:r>
            <a:endParaRPr lang="en-GB" sz="3600" dirty="0"/>
          </a:p>
        </p:txBody>
      </p:sp>
      <p:pic>
        <p:nvPicPr>
          <p:cNvPr id="1026" name="Picture 2" descr="Image result for tescos"/>
          <p:cNvPicPr>
            <a:picLocks noChangeAspect="1" noChangeArrowheads="1"/>
          </p:cNvPicPr>
          <p:nvPr/>
        </p:nvPicPr>
        <p:blipFill rotWithShape="1">
          <a:blip r:embed="rId3">
            <a:extLst>
              <a:ext uri="{28A0092B-C50C-407E-A947-70E740481C1C}">
                <a14:useLocalDpi xmlns:a14="http://schemas.microsoft.com/office/drawing/2010/main" val="0"/>
              </a:ext>
            </a:extLst>
          </a:blip>
          <a:srcRect t="11520" b="12960"/>
          <a:stretch/>
        </p:blipFill>
        <p:spPr bwMode="auto">
          <a:xfrm>
            <a:off x="6099526" y="5071872"/>
            <a:ext cx="2754785" cy="1386942"/>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hlinkClick r:id="rId4" action="ppaction://hlinkfile"/>
          </p:cNvPr>
          <p:cNvSpPr txBox="1"/>
          <p:nvPr/>
        </p:nvSpPr>
        <p:spPr>
          <a:xfrm>
            <a:off x="8382255" y="2132856"/>
            <a:ext cx="432048" cy="769441"/>
          </a:xfrm>
          <a:prstGeom prst="rect">
            <a:avLst/>
          </a:prstGeom>
          <a:noFill/>
        </p:spPr>
        <p:txBody>
          <a:bodyPr wrap="square" rtlCol="0">
            <a:spAutoFit/>
          </a:bodyPr>
          <a:lstStyle/>
          <a:p>
            <a:pPr fontAlgn="base">
              <a:spcBef>
                <a:spcPct val="0"/>
              </a:spcBef>
              <a:spcAft>
                <a:spcPct val="0"/>
              </a:spcAft>
            </a:pPr>
            <a:r>
              <a:rPr lang="en-GB" sz="4400" b="1" dirty="0">
                <a:solidFill>
                  <a:srgbClr val="FF0000"/>
                </a:solidFill>
                <a:latin typeface="Arial" charset="0"/>
              </a:rPr>
              <a:t>?</a:t>
            </a:r>
            <a:endParaRPr lang="en-GB" b="1" dirty="0">
              <a:solidFill>
                <a:srgbClr val="FF0000"/>
              </a:solidFill>
              <a:latin typeface="Arial" charset="0"/>
            </a:endParaRPr>
          </a:p>
        </p:txBody>
      </p:sp>
    </p:spTree>
    <p:extLst>
      <p:ext uri="{BB962C8B-B14F-4D97-AF65-F5344CB8AC3E}">
        <p14:creationId xmlns:p14="http://schemas.microsoft.com/office/powerpoint/2010/main" val="4055788266"/>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mage result for tesco charity trus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91712" y="4868588"/>
            <a:ext cx="5043152" cy="1746617"/>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65135" y="1091783"/>
            <a:ext cx="8564791" cy="5119350"/>
          </a:xfrm>
          <a:prstGeom prst="rect">
            <a:avLst/>
          </a:prstGeom>
        </p:spPr>
        <p:txBody>
          <a:bodyPr wrap="square">
            <a:spAutoFit/>
          </a:bodyPr>
          <a:lstStyle/>
          <a:p>
            <a:pPr>
              <a:spcAft>
                <a:spcPts val="400"/>
              </a:spcAft>
              <a:buClr>
                <a:schemeClr val="accent6">
                  <a:lumMod val="50000"/>
                </a:schemeClr>
              </a:buClr>
              <a:tabLst>
                <a:tab pos="8345488" algn="r"/>
              </a:tabLst>
            </a:pPr>
            <a:r>
              <a:rPr lang="en-US" sz="2000" b="1" dirty="0">
                <a:solidFill>
                  <a:srgbClr val="002060"/>
                </a:solidFill>
                <a:latin typeface="Arial" panose="020B0604020202020204" pitchFamily="34" charset="0"/>
                <a:cs typeface="Arial" panose="020B0604020202020204" pitchFamily="34" charset="0"/>
              </a:rPr>
              <a:t>Evidence B: Tesco Charity Trust</a:t>
            </a:r>
          </a:p>
          <a:p>
            <a:pPr marL="354013" indent="-354013">
              <a:spcAft>
                <a:spcPts val="400"/>
              </a:spcAft>
              <a:buClr>
                <a:schemeClr val="accent6">
                  <a:lumMod val="50000"/>
                </a:schemeClr>
              </a:buClr>
              <a:buFont typeface="Wingdings 3" panose="05040102010807070707" pitchFamily="18" charset="2"/>
              <a:buChar char=""/>
              <a:tabLst>
                <a:tab pos="8345488" algn="r"/>
              </a:tabLst>
            </a:pPr>
            <a:r>
              <a:rPr lang="en-US" sz="2000" dirty="0">
                <a:solidFill>
                  <a:srgbClr val="002060"/>
                </a:solidFill>
                <a:latin typeface="Arial" panose="020B0604020202020204" pitchFamily="34" charset="0"/>
                <a:cs typeface="Arial" panose="020B0604020202020204" pitchFamily="34" charset="0"/>
              </a:rPr>
              <a:t>The Tesco Charity Trust was set up in 1987 to support both national and local </a:t>
            </a:r>
            <a:r>
              <a:rPr lang="en-US" sz="2000" dirty="0" smtClean="0">
                <a:solidFill>
                  <a:srgbClr val="002060"/>
                </a:solidFill>
                <a:latin typeface="Arial" panose="020B0604020202020204" pitchFamily="34" charset="0"/>
                <a:cs typeface="Arial" panose="020B0604020202020204" pitchFamily="34" charset="0"/>
              </a:rPr>
              <a:t>community charities</a:t>
            </a:r>
            <a:r>
              <a:rPr lang="en-US" sz="2000" dirty="0">
                <a:solidFill>
                  <a:srgbClr val="002060"/>
                </a:solidFill>
                <a:latin typeface="Arial" panose="020B0604020202020204" pitchFamily="34" charset="0"/>
                <a:cs typeface="Arial" panose="020B0604020202020204" pitchFamily="34" charset="0"/>
              </a:rPr>
              <a:t>, and to add a 20% top up to staff fundraising. In the year ending </a:t>
            </a:r>
            <a:r>
              <a:rPr lang="en-US" sz="2000" dirty="0" smtClean="0">
                <a:solidFill>
                  <a:srgbClr val="002060"/>
                </a:solidFill>
                <a:latin typeface="Arial" panose="020B0604020202020204" pitchFamily="34" charset="0"/>
                <a:cs typeface="Arial" panose="020B0604020202020204" pitchFamily="34" charset="0"/>
              </a:rPr>
              <a:t>February 2013</a:t>
            </a:r>
            <a:r>
              <a:rPr lang="en-US" sz="2000" dirty="0">
                <a:solidFill>
                  <a:srgbClr val="002060"/>
                </a:solidFill>
                <a:latin typeface="Arial" panose="020B0604020202020204" pitchFamily="34" charset="0"/>
                <a:cs typeface="Arial" panose="020B0604020202020204" pitchFamily="34" charset="0"/>
              </a:rPr>
              <a:t>, the Tesco Charity Trust made cash donations of over £2m to local, national </a:t>
            </a:r>
            <a:r>
              <a:rPr lang="en-US" sz="2000" dirty="0" smtClean="0">
                <a:solidFill>
                  <a:srgbClr val="002060"/>
                </a:solidFill>
                <a:latin typeface="Arial" panose="020B0604020202020204" pitchFamily="34" charset="0"/>
                <a:cs typeface="Arial" panose="020B0604020202020204" pitchFamily="34" charset="0"/>
              </a:rPr>
              <a:t>and international </a:t>
            </a:r>
            <a:r>
              <a:rPr lang="en-US" sz="2000" dirty="0">
                <a:solidFill>
                  <a:srgbClr val="002060"/>
                </a:solidFill>
                <a:latin typeface="Arial" panose="020B0604020202020204" pitchFamily="34" charset="0"/>
                <a:cs typeface="Arial" panose="020B0604020202020204" pitchFamily="34" charset="0"/>
              </a:rPr>
              <a:t>charities and supports UK charities such as Cancer Research UK’s Race </a:t>
            </a:r>
            <a:r>
              <a:rPr lang="en-US" sz="2000" dirty="0" smtClean="0">
                <a:solidFill>
                  <a:srgbClr val="002060"/>
                </a:solidFill>
                <a:latin typeface="Arial" panose="020B0604020202020204" pitchFamily="34" charset="0"/>
                <a:cs typeface="Arial" panose="020B0604020202020204" pitchFamily="34" charset="0"/>
              </a:rPr>
              <a:t>for Life </a:t>
            </a:r>
            <a:r>
              <a:rPr lang="en-US" sz="2000" dirty="0">
                <a:solidFill>
                  <a:srgbClr val="002060"/>
                </a:solidFill>
                <a:latin typeface="Arial" panose="020B0604020202020204" pitchFamily="34" charset="0"/>
                <a:cs typeface="Arial" panose="020B0604020202020204" pitchFamily="34" charset="0"/>
              </a:rPr>
              <a:t>and Diabetes UK. Each year, we set a target for donating at least 1% of pre-tax </a:t>
            </a:r>
            <a:r>
              <a:rPr lang="en-US" sz="2000" dirty="0" smtClean="0">
                <a:solidFill>
                  <a:srgbClr val="002060"/>
                </a:solidFill>
                <a:latin typeface="Arial" panose="020B0604020202020204" pitchFamily="34" charset="0"/>
                <a:cs typeface="Arial" panose="020B0604020202020204" pitchFamily="34" charset="0"/>
              </a:rPr>
              <a:t>profit to </a:t>
            </a:r>
            <a:r>
              <a:rPr lang="en-US" sz="2000" dirty="0">
                <a:solidFill>
                  <a:srgbClr val="002060"/>
                </a:solidFill>
                <a:latin typeface="Arial" panose="020B0604020202020204" pitchFamily="34" charset="0"/>
                <a:cs typeface="Arial" panose="020B0604020202020204" pitchFamily="34" charset="0"/>
              </a:rPr>
              <a:t>charity.</a:t>
            </a:r>
          </a:p>
          <a:p>
            <a:pPr marL="354013" indent="-354013">
              <a:spcAft>
                <a:spcPts val="400"/>
              </a:spcAft>
              <a:buClr>
                <a:schemeClr val="accent6">
                  <a:lumMod val="50000"/>
                </a:schemeClr>
              </a:buClr>
              <a:buFont typeface="Wingdings 3" panose="05040102010807070707" pitchFamily="18" charset="2"/>
              <a:buChar char=""/>
              <a:tabLst>
                <a:tab pos="8345488" algn="r"/>
              </a:tabLst>
            </a:pPr>
            <a:r>
              <a:rPr lang="en-US" sz="2000" dirty="0">
                <a:solidFill>
                  <a:srgbClr val="002060"/>
                </a:solidFill>
                <a:latin typeface="Arial" panose="020B0604020202020204" pitchFamily="34" charset="0"/>
                <a:cs typeface="Arial" panose="020B0604020202020204" pitchFamily="34" charset="0"/>
              </a:rPr>
              <a:t>We also support communities through our products. Every year our clothing brand, </a:t>
            </a:r>
            <a:r>
              <a:rPr lang="en-US" sz="2000" dirty="0" smtClean="0">
                <a:solidFill>
                  <a:srgbClr val="002060"/>
                </a:solidFill>
                <a:latin typeface="Arial" panose="020B0604020202020204" pitchFamily="34" charset="0"/>
                <a:cs typeface="Arial" panose="020B0604020202020204" pitchFamily="34" charset="0"/>
              </a:rPr>
              <a:t>F&amp;F, offers </a:t>
            </a:r>
            <a:r>
              <a:rPr lang="en-US" sz="2000" dirty="0">
                <a:solidFill>
                  <a:srgbClr val="002060"/>
                </a:solidFill>
                <a:latin typeface="Arial" panose="020B0604020202020204" pitchFamily="34" charset="0"/>
                <a:cs typeface="Arial" panose="020B0604020202020204" pitchFamily="34" charset="0"/>
              </a:rPr>
              <a:t>a range of school uniforms as part of the ‘Buy One, Give One’ </a:t>
            </a:r>
            <a:r>
              <a:rPr lang="en-US" sz="2000" dirty="0" smtClean="0">
                <a:solidFill>
                  <a:srgbClr val="002060"/>
                </a:solidFill>
                <a:latin typeface="Arial" panose="020B0604020202020204" pitchFamily="34" charset="0"/>
                <a:cs typeface="Arial" panose="020B0604020202020204" pitchFamily="34" charset="0"/>
              </a:rPr>
              <a:t>program. </a:t>
            </a:r>
            <a:r>
              <a:rPr lang="en-US" sz="2000" dirty="0">
                <a:solidFill>
                  <a:srgbClr val="002060"/>
                </a:solidFill>
                <a:latin typeface="Arial" panose="020B0604020202020204" pitchFamily="34" charset="0"/>
                <a:cs typeface="Arial" panose="020B0604020202020204" pitchFamily="34" charset="0"/>
              </a:rPr>
              <a:t>When </a:t>
            </a:r>
            <a:r>
              <a:rPr lang="en-US" sz="2000" dirty="0" smtClean="0">
                <a:solidFill>
                  <a:srgbClr val="002060"/>
                </a:solidFill>
                <a:latin typeface="Arial" panose="020B0604020202020204" pitchFamily="34" charset="0"/>
                <a:cs typeface="Arial" panose="020B0604020202020204" pitchFamily="34" charset="0"/>
              </a:rPr>
              <a:t>a Tesco </a:t>
            </a:r>
            <a:r>
              <a:rPr lang="en-US" sz="2000" dirty="0">
                <a:solidFill>
                  <a:srgbClr val="002060"/>
                </a:solidFill>
                <a:latin typeface="Arial" panose="020B0604020202020204" pitchFamily="34" charset="0"/>
                <a:cs typeface="Arial" panose="020B0604020202020204" pitchFamily="34" charset="0"/>
              </a:rPr>
              <a:t>customer buys one product from the range, F&amp;F donates an entire school </a:t>
            </a:r>
            <a:r>
              <a:rPr lang="en-US" sz="2000" dirty="0" smtClean="0">
                <a:solidFill>
                  <a:srgbClr val="002060"/>
                </a:solidFill>
                <a:latin typeface="Arial" panose="020B0604020202020204" pitchFamily="34" charset="0"/>
                <a:cs typeface="Arial" panose="020B0604020202020204" pitchFamily="34" charset="0"/>
              </a:rPr>
              <a:t>uniform to </a:t>
            </a:r>
            <a:r>
              <a:rPr lang="en-US" sz="2000" dirty="0">
                <a:solidFill>
                  <a:srgbClr val="002060"/>
                </a:solidFill>
                <a:latin typeface="Arial" panose="020B0604020202020204" pitchFamily="34" charset="0"/>
                <a:cs typeface="Arial" panose="020B0604020202020204" pitchFamily="34" charset="0"/>
              </a:rPr>
              <a:t>a child in the area in which the clothing is made. With the help of our </a:t>
            </a:r>
            <a:r>
              <a:rPr lang="en-US" sz="2000" dirty="0" smtClean="0">
                <a:solidFill>
                  <a:srgbClr val="002060"/>
                </a:solidFill>
                <a:latin typeface="Arial" panose="020B0604020202020204" pitchFamily="34" charset="0"/>
                <a:cs typeface="Arial" panose="020B0604020202020204" pitchFamily="34" charset="0"/>
              </a:rPr>
              <a:t/>
            </a:r>
            <a:br>
              <a:rPr lang="en-US" sz="2000" dirty="0" smtClean="0">
                <a:solidFill>
                  <a:srgbClr val="002060"/>
                </a:solidFill>
                <a:latin typeface="Arial" panose="020B0604020202020204" pitchFamily="34" charset="0"/>
                <a:cs typeface="Arial" panose="020B0604020202020204" pitchFamily="34" charset="0"/>
              </a:rPr>
            </a:br>
            <a:r>
              <a:rPr lang="en-US" sz="2000" dirty="0" smtClean="0">
                <a:solidFill>
                  <a:srgbClr val="002060"/>
                </a:solidFill>
                <a:latin typeface="Arial" panose="020B0604020202020204" pitchFamily="34" charset="0"/>
                <a:cs typeface="Arial" panose="020B0604020202020204" pitchFamily="34" charset="0"/>
              </a:rPr>
              <a:t>customers</a:t>
            </a:r>
            <a:r>
              <a:rPr lang="en-US" sz="2000" dirty="0">
                <a:solidFill>
                  <a:srgbClr val="002060"/>
                </a:solidFill>
                <a:latin typeface="Arial" panose="020B0604020202020204" pitchFamily="34" charset="0"/>
                <a:cs typeface="Arial" panose="020B0604020202020204" pitchFamily="34" charset="0"/>
              </a:rPr>
              <a:t>, </a:t>
            </a:r>
            <a:r>
              <a:rPr lang="en-US" sz="2000" dirty="0" smtClean="0">
                <a:solidFill>
                  <a:srgbClr val="002060"/>
                </a:solidFill>
                <a:latin typeface="Arial" panose="020B0604020202020204" pitchFamily="34" charset="0"/>
                <a:cs typeface="Arial" panose="020B0604020202020204" pitchFamily="34" charset="0"/>
              </a:rPr>
              <a:t>F&amp;F has </a:t>
            </a:r>
            <a:r>
              <a:rPr lang="en-US" sz="2000" dirty="0">
                <a:solidFill>
                  <a:srgbClr val="002060"/>
                </a:solidFill>
                <a:latin typeface="Arial" panose="020B0604020202020204" pitchFamily="34" charset="0"/>
                <a:cs typeface="Arial" panose="020B0604020202020204" pitchFamily="34" charset="0"/>
              </a:rPr>
              <a:t>donated more than 200,000 </a:t>
            </a:r>
            <a:r>
              <a:rPr lang="en-US" sz="2000" dirty="0" smtClean="0">
                <a:solidFill>
                  <a:srgbClr val="002060"/>
                </a:solidFill>
                <a:latin typeface="Arial" panose="020B0604020202020204" pitchFamily="34" charset="0"/>
                <a:cs typeface="Arial" panose="020B0604020202020204" pitchFamily="34" charset="0"/>
              </a:rPr>
              <a:t/>
            </a:r>
            <a:br>
              <a:rPr lang="en-US" sz="2000" dirty="0" smtClean="0">
                <a:solidFill>
                  <a:srgbClr val="002060"/>
                </a:solidFill>
                <a:latin typeface="Arial" panose="020B0604020202020204" pitchFamily="34" charset="0"/>
                <a:cs typeface="Arial" panose="020B0604020202020204" pitchFamily="34" charset="0"/>
              </a:rPr>
            </a:br>
            <a:r>
              <a:rPr lang="en-US" sz="2000" dirty="0" smtClean="0">
                <a:solidFill>
                  <a:srgbClr val="002060"/>
                </a:solidFill>
                <a:latin typeface="Arial" panose="020B0604020202020204" pitchFamily="34" charset="0"/>
                <a:cs typeface="Arial" panose="020B0604020202020204" pitchFamily="34" charset="0"/>
              </a:rPr>
              <a:t>school </a:t>
            </a:r>
            <a:r>
              <a:rPr lang="en-US" sz="2000" dirty="0">
                <a:solidFill>
                  <a:srgbClr val="002060"/>
                </a:solidFill>
                <a:latin typeface="Arial" panose="020B0604020202020204" pitchFamily="34" charset="0"/>
                <a:cs typeface="Arial" panose="020B0604020202020204" pitchFamily="34" charset="0"/>
              </a:rPr>
              <a:t>uniforms to children in Kenya, Sri Lanka </a:t>
            </a:r>
            <a:r>
              <a:rPr lang="en-US" sz="2000" dirty="0" smtClean="0">
                <a:solidFill>
                  <a:srgbClr val="002060"/>
                </a:solidFill>
                <a:latin typeface="Arial" panose="020B0604020202020204" pitchFamily="34" charset="0"/>
                <a:cs typeface="Arial" panose="020B0604020202020204" pitchFamily="34" charset="0"/>
              </a:rPr>
              <a:t/>
            </a:r>
            <a:br>
              <a:rPr lang="en-US" sz="2000" dirty="0" smtClean="0">
                <a:solidFill>
                  <a:srgbClr val="002060"/>
                </a:solidFill>
                <a:latin typeface="Arial" panose="020B0604020202020204" pitchFamily="34" charset="0"/>
                <a:cs typeface="Arial" panose="020B0604020202020204" pitchFamily="34" charset="0"/>
              </a:rPr>
            </a:br>
            <a:r>
              <a:rPr lang="en-US" sz="2000" dirty="0" smtClean="0">
                <a:solidFill>
                  <a:srgbClr val="002060"/>
                </a:solidFill>
                <a:latin typeface="Arial" panose="020B0604020202020204" pitchFamily="34" charset="0"/>
                <a:cs typeface="Arial" panose="020B0604020202020204" pitchFamily="34" charset="0"/>
              </a:rPr>
              <a:t>and Bangladesh </a:t>
            </a:r>
            <a:r>
              <a:rPr lang="en-US" sz="2000" dirty="0">
                <a:solidFill>
                  <a:srgbClr val="002060"/>
                </a:solidFill>
                <a:latin typeface="Arial" panose="020B0604020202020204" pitchFamily="34" charset="0"/>
                <a:cs typeface="Arial" panose="020B0604020202020204" pitchFamily="34" charset="0"/>
              </a:rPr>
              <a:t>since 2009.</a:t>
            </a:r>
          </a:p>
        </p:txBody>
      </p:sp>
      <p:sp>
        <p:nvSpPr>
          <p:cNvPr id="6" name="Title 1"/>
          <p:cNvSpPr>
            <a:spLocks noGrp="1"/>
          </p:cNvSpPr>
          <p:nvPr>
            <p:ph type="title"/>
          </p:nvPr>
        </p:nvSpPr>
        <p:spPr>
          <a:xfrm>
            <a:off x="35496" y="72008"/>
            <a:ext cx="7704856" cy="548680"/>
          </a:xfrm>
        </p:spPr>
        <p:txBody>
          <a:bodyPr>
            <a:noAutofit/>
          </a:bodyPr>
          <a:lstStyle/>
          <a:p>
            <a:r>
              <a:rPr lang="en-GB" sz="3600" dirty="0" smtClean="0"/>
              <a:t>14 – Exam Questions – January 2016</a:t>
            </a:r>
            <a:endParaRPr lang="en-GB" sz="3200" dirty="0"/>
          </a:p>
        </p:txBody>
      </p:sp>
      <p:sp>
        <p:nvSpPr>
          <p:cNvPr id="5" name="TextBox 4">
            <a:hlinkClick r:id="rId4" action="ppaction://hlinkfile"/>
          </p:cNvPr>
          <p:cNvSpPr txBox="1"/>
          <p:nvPr/>
        </p:nvSpPr>
        <p:spPr>
          <a:xfrm>
            <a:off x="8382255" y="3501008"/>
            <a:ext cx="432048" cy="769441"/>
          </a:xfrm>
          <a:prstGeom prst="rect">
            <a:avLst/>
          </a:prstGeom>
          <a:noFill/>
        </p:spPr>
        <p:txBody>
          <a:bodyPr wrap="square" rtlCol="0">
            <a:spAutoFit/>
          </a:bodyPr>
          <a:lstStyle/>
          <a:p>
            <a:pPr fontAlgn="base">
              <a:spcBef>
                <a:spcPct val="0"/>
              </a:spcBef>
              <a:spcAft>
                <a:spcPct val="0"/>
              </a:spcAft>
            </a:pPr>
            <a:r>
              <a:rPr lang="en-GB" sz="4400" b="1" dirty="0">
                <a:solidFill>
                  <a:srgbClr val="FF0000"/>
                </a:solidFill>
                <a:latin typeface="Arial" charset="0"/>
              </a:rPr>
              <a:t>?</a:t>
            </a:r>
            <a:endParaRPr lang="en-GB" b="1" dirty="0">
              <a:solidFill>
                <a:srgbClr val="FF0000"/>
              </a:solidFill>
              <a:latin typeface="Arial" charset="0"/>
            </a:endParaRPr>
          </a:p>
        </p:txBody>
      </p:sp>
    </p:spTree>
    <p:extLst>
      <p:ext uri="{BB962C8B-B14F-4D97-AF65-F5344CB8AC3E}">
        <p14:creationId xmlns:p14="http://schemas.microsoft.com/office/powerpoint/2010/main" val="2935267755"/>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79591"/>
            <a:ext cx="8564791" cy="5786199"/>
          </a:xfrm>
          <a:prstGeom prst="rect">
            <a:avLst/>
          </a:prstGeom>
        </p:spPr>
        <p:txBody>
          <a:bodyPr wrap="square">
            <a:spAutoFit/>
          </a:bodyPr>
          <a:lstStyle/>
          <a:p>
            <a:pPr>
              <a:spcAft>
                <a:spcPts val="400"/>
              </a:spcAft>
              <a:buClr>
                <a:schemeClr val="accent6">
                  <a:lumMod val="50000"/>
                </a:schemeClr>
              </a:buClr>
              <a:tabLst>
                <a:tab pos="8345488" algn="r"/>
              </a:tabLst>
            </a:pPr>
            <a:r>
              <a:rPr lang="en-US" sz="2000" b="1" dirty="0">
                <a:solidFill>
                  <a:srgbClr val="002060"/>
                </a:solidFill>
                <a:latin typeface="Arial" panose="020B0604020202020204" pitchFamily="34" charset="0"/>
                <a:cs typeface="Arial" panose="020B0604020202020204" pitchFamily="34" charset="0"/>
              </a:rPr>
              <a:t>Evidence C: Price comparison </a:t>
            </a:r>
            <a:r>
              <a:rPr lang="en-US" sz="2000" b="1" dirty="0" smtClean="0">
                <a:solidFill>
                  <a:srgbClr val="002060"/>
                </a:solidFill>
                <a:latin typeface="Arial" panose="020B0604020202020204" pitchFamily="34" charset="0"/>
                <a:cs typeface="Arial" panose="020B0604020202020204" pitchFamily="34" charset="0"/>
              </a:rPr>
              <a:t>websites</a:t>
            </a:r>
          </a:p>
          <a:p>
            <a:pPr marL="354013" indent="-354013">
              <a:spcAft>
                <a:spcPts val="400"/>
              </a:spcAft>
              <a:buClr>
                <a:schemeClr val="accent6">
                  <a:lumMod val="50000"/>
                </a:schemeClr>
              </a:buClr>
              <a:buFont typeface="Wingdings 3" panose="05040102010807070707" pitchFamily="18" charset="2"/>
              <a:buChar char=""/>
              <a:tabLst>
                <a:tab pos="8345488" algn="r"/>
              </a:tabLst>
            </a:pPr>
            <a:r>
              <a:rPr lang="en-US" sz="2000" dirty="0" smtClean="0">
                <a:solidFill>
                  <a:srgbClr val="002060"/>
                </a:solidFill>
                <a:latin typeface="Arial" panose="020B0604020202020204" pitchFamily="34" charset="0"/>
                <a:cs typeface="Arial" panose="020B0604020202020204" pitchFamily="34" charset="0"/>
              </a:rPr>
              <a:t>mySupermarket is a website that allows you to compare prices </a:t>
            </a:r>
            <a:r>
              <a:rPr lang="en-US" sz="2000" dirty="0">
                <a:solidFill>
                  <a:srgbClr val="002060"/>
                </a:solidFill>
                <a:latin typeface="Arial" panose="020B0604020202020204" pitchFamily="34" charset="0"/>
                <a:cs typeface="Arial" panose="020B0604020202020204" pitchFamily="34" charset="0"/>
              </a:rPr>
              <a:t>and shop online from the main UK retailers </a:t>
            </a:r>
            <a:r>
              <a:rPr lang="en-US" sz="2000" dirty="0" smtClean="0">
                <a:solidFill>
                  <a:srgbClr val="002060"/>
                </a:solidFill>
                <a:latin typeface="Arial" panose="020B0604020202020204" pitchFamily="34" charset="0"/>
                <a:cs typeface="Arial" panose="020B0604020202020204" pitchFamily="34" charset="0"/>
              </a:rPr>
              <a:t>in one </a:t>
            </a:r>
            <a:r>
              <a:rPr lang="en-US" sz="2000" dirty="0">
                <a:solidFill>
                  <a:srgbClr val="002060"/>
                </a:solidFill>
                <a:latin typeface="Arial" panose="020B0604020202020204" pitchFamily="34" charset="0"/>
                <a:cs typeface="Arial" panose="020B0604020202020204" pitchFamily="34" charset="0"/>
              </a:rPr>
              <a:t>place. Our aim is to help you save time and </a:t>
            </a:r>
            <a:r>
              <a:rPr lang="en-US" sz="2000" dirty="0" smtClean="0">
                <a:solidFill>
                  <a:srgbClr val="002060"/>
                </a:solidFill>
                <a:latin typeface="Arial" panose="020B0604020202020204" pitchFamily="34" charset="0"/>
                <a:cs typeface="Arial" panose="020B0604020202020204" pitchFamily="34" charset="0"/>
              </a:rPr>
              <a:t>money while </a:t>
            </a:r>
            <a:r>
              <a:rPr lang="en-US" sz="2000" dirty="0">
                <a:solidFill>
                  <a:srgbClr val="002060"/>
                </a:solidFill>
                <a:latin typeface="Arial" panose="020B0604020202020204" pitchFamily="34" charset="0"/>
                <a:cs typeface="Arial" panose="020B0604020202020204" pitchFamily="34" charset="0"/>
              </a:rPr>
              <a:t>giving you the best possible online </a:t>
            </a:r>
            <a:r>
              <a:rPr lang="en-US" sz="2000" dirty="0" smtClean="0">
                <a:solidFill>
                  <a:srgbClr val="002060"/>
                </a:solidFill>
                <a:latin typeface="Arial" panose="020B0604020202020204" pitchFamily="34" charset="0"/>
                <a:cs typeface="Arial" panose="020B0604020202020204" pitchFamily="34" charset="0"/>
              </a:rPr>
              <a:t>shopping experience</a:t>
            </a:r>
            <a:r>
              <a:rPr lang="en-US" sz="2000" dirty="0">
                <a:solidFill>
                  <a:srgbClr val="002060"/>
                </a:solidFill>
                <a:latin typeface="Arial" panose="020B0604020202020204" pitchFamily="34" charset="0"/>
                <a:cs typeface="Arial" panose="020B0604020202020204" pitchFamily="34" charset="0"/>
              </a:rPr>
              <a:t>. All you have to do is select your </a:t>
            </a:r>
            <a:r>
              <a:rPr lang="en-US" sz="2000" dirty="0" smtClean="0">
                <a:solidFill>
                  <a:srgbClr val="002060"/>
                </a:solidFill>
                <a:latin typeface="Arial" panose="020B0604020202020204" pitchFamily="34" charset="0"/>
                <a:cs typeface="Arial" panose="020B0604020202020204" pitchFamily="34" charset="0"/>
              </a:rPr>
              <a:t>favourite retailer </a:t>
            </a:r>
            <a:r>
              <a:rPr lang="en-US" sz="2000" dirty="0">
                <a:solidFill>
                  <a:srgbClr val="002060"/>
                </a:solidFill>
                <a:latin typeface="Arial" panose="020B0604020202020204" pitchFamily="34" charset="0"/>
                <a:cs typeface="Arial" panose="020B0604020202020204" pitchFamily="34" charset="0"/>
              </a:rPr>
              <a:t>- Tesco, ASDA, Sainsbury’s, Waitrose, </a:t>
            </a:r>
            <a:r>
              <a:rPr lang="en-US" sz="2000" dirty="0" err="1">
                <a:solidFill>
                  <a:srgbClr val="002060"/>
                </a:solidFill>
                <a:latin typeface="Arial" panose="020B0604020202020204" pitchFamily="34" charset="0"/>
                <a:cs typeface="Arial" panose="020B0604020202020204" pitchFamily="34" charset="0"/>
              </a:rPr>
              <a:t>Ocado</a:t>
            </a:r>
            <a:r>
              <a:rPr lang="en-US" sz="2000" dirty="0">
                <a:solidFill>
                  <a:srgbClr val="002060"/>
                </a:solidFill>
                <a:latin typeface="Arial" panose="020B0604020202020204" pitchFamily="34" charset="0"/>
                <a:cs typeface="Arial" panose="020B0604020202020204" pitchFamily="34" charset="0"/>
              </a:rPr>
              <a:t>, </a:t>
            </a:r>
            <a:r>
              <a:rPr lang="en-US" sz="2000" dirty="0" smtClean="0">
                <a:solidFill>
                  <a:srgbClr val="002060"/>
                </a:solidFill>
                <a:latin typeface="Arial" panose="020B0604020202020204" pitchFamily="34" charset="0"/>
                <a:cs typeface="Arial" panose="020B0604020202020204" pitchFamily="34" charset="0"/>
              </a:rPr>
              <a:t>Aldi, </a:t>
            </a:r>
            <a:r>
              <a:rPr lang="en-US" sz="2000" dirty="0" err="1" smtClean="0">
                <a:solidFill>
                  <a:srgbClr val="002060"/>
                </a:solidFill>
                <a:latin typeface="Arial" panose="020B0604020202020204" pitchFamily="34" charset="0"/>
                <a:cs typeface="Arial" panose="020B0604020202020204" pitchFamily="34" charset="0"/>
              </a:rPr>
              <a:t>Morrisons</a:t>
            </a:r>
            <a:r>
              <a:rPr lang="en-US" sz="2000" dirty="0">
                <a:solidFill>
                  <a:srgbClr val="002060"/>
                </a:solidFill>
                <a:latin typeface="Arial" panose="020B0604020202020204" pitchFamily="34" charset="0"/>
                <a:cs typeface="Arial" panose="020B0604020202020204" pitchFamily="34" charset="0"/>
              </a:rPr>
              <a:t>, Boots or Superdrug and start shopping!</a:t>
            </a:r>
          </a:p>
          <a:p>
            <a:pPr marL="354013" indent="-354013">
              <a:spcAft>
                <a:spcPts val="400"/>
              </a:spcAft>
              <a:buClr>
                <a:schemeClr val="accent6">
                  <a:lumMod val="50000"/>
                </a:schemeClr>
              </a:buClr>
              <a:buFont typeface="Wingdings 3" panose="05040102010807070707" pitchFamily="18" charset="2"/>
              <a:buChar char=""/>
              <a:tabLst>
                <a:tab pos="8345488" algn="r"/>
              </a:tabLst>
            </a:pPr>
            <a:r>
              <a:rPr lang="en-US" sz="2000" dirty="0">
                <a:solidFill>
                  <a:srgbClr val="002060"/>
                </a:solidFill>
                <a:latin typeface="Arial" panose="020B0604020202020204" pitchFamily="34" charset="0"/>
                <a:cs typeface="Arial" panose="020B0604020202020204" pitchFamily="34" charset="0"/>
              </a:rPr>
              <a:t>We also help you find the best online deals, offers </a:t>
            </a:r>
            <a:r>
              <a:rPr lang="en-US" sz="2000" dirty="0" smtClean="0">
                <a:solidFill>
                  <a:srgbClr val="002060"/>
                </a:solidFill>
                <a:latin typeface="Arial" panose="020B0604020202020204" pitchFamily="34" charset="0"/>
                <a:cs typeface="Arial" panose="020B0604020202020204" pitchFamily="34" charset="0"/>
              </a:rPr>
              <a:t>and vouchers</a:t>
            </a:r>
            <a:r>
              <a:rPr lang="en-US" sz="2000" dirty="0">
                <a:solidFill>
                  <a:srgbClr val="002060"/>
                </a:solidFill>
                <a:latin typeface="Arial" panose="020B0604020202020204" pitchFamily="34" charset="0"/>
                <a:cs typeface="Arial" panose="020B0604020202020204" pitchFamily="34" charset="0"/>
              </a:rPr>
              <a:t>. While you shop, we compare your </a:t>
            </a:r>
            <a:r>
              <a:rPr lang="en-US" sz="2000" dirty="0" smtClean="0">
                <a:solidFill>
                  <a:srgbClr val="002060"/>
                </a:solidFill>
                <a:latin typeface="Arial" panose="020B0604020202020204" pitchFamily="34" charset="0"/>
                <a:cs typeface="Arial" panose="020B0604020202020204" pitchFamily="34" charset="0"/>
              </a:rPr>
              <a:t>basket across </a:t>
            </a:r>
            <a:r>
              <a:rPr lang="en-US" sz="2000" dirty="0">
                <a:solidFill>
                  <a:srgbClr val="002060"/>
                </a:solidFill>
                <a:latin typeface="Arial" panose="020B0604020202020204" pitchFamily="34" charset="0"/>
                <a:cs typeface="Arial" panose="020B0604020202020204" pitchFamily="34" charset="0"/>
              </a:rPr>
              <a:t>all the retailers so we can suggest </a:t>
            </a:r>
            <a:r>
              <a:rPr lang="en-US" sz="2000" dirty="0" smtClean="0">
                <a:solidFill>
                  <a:srgbClr val="002060"/>
                </a:solidFill>
                <a:latin typeface="Arial" panose="020B0604020202020204" pitchFamily="34" charset="0"/>
                <a:cs typeface="Arial" panose="020B0604020202020204" pitchFamily="34" charset="0"/>
              </a:rPr>
              <a:t>replacements to </a:t>
            </a:r>
            <a:r>
              <a:rPr lang="en-US" sz="2000" dirty="0">
                <a:solidFill>
                  <a:srgbClr val="002060"/>
                </a:solidFill>
                <a:latin typeface="Arial" panose="020B0604020202020204" pitchFamily="34" charset="0"/>
                <a:cs typeface="Arial" panose="020B0604020202020204" pitchFamily="34" charset="0"/>
              </a:rPr>
              <a:t>help you save even more money.</a:t>
            </a:r>
          </a:p>
          <a:p>
            <a:pPr marL="354013" indent="-354013">
              <a:spcAft>
                <a:spcPts val="400"/>
              </a:spcAft>
              <a:buClr>
                <a:schemeClr val="accent6">
                  <a:lumMod val="50000"/>
                </a:schemeClr>
              </a:buClr>
              <a:buFont typeface="Wingdings 3" panose="05040102010807070707" pitchFamily="18" charset="2"/>
              <a:buChar char=""/>
              <a:tabLst>
                <a:tab pos="8345488" algn="r"/>
              </a:tabLst>
            </a:pPr>
            <a:r>
              <a:rPr lang="en-US" sz="2000" dirty="0">
                <a:solidFill>
                  <a:srgbClr val="002060"/>
                </a:solidFill>
                <a:latin typeface="Arial" panose="020B0604020202020204" pitchFamily="34" charset="0"/>
                <a:cs typeface="Arial" panose="020B0604020202020204" pitchFamily="34" charset="0"/>
              </a:rPr>
              <a:t>We are 100% independent </a:t>
            </a:r>
            <a:r>
              <a:rPr lang="en-US" sz="2000" dirty="0" smtClean="0">
                <a:solidFill>
                  <a:srgbClr val="002060"/>
                </a:solidFill>
                <a:latin typeface="Arial" panose="020B0604020202020204" pitchFamily="34" charset="0"/>
                <a:cs typeface="Arial" panose="020B0604020202020204" pitchFamily="34" charset="0"/>
              </a:rPr>
              <a:t/>
            </a:r>
            <a:br>
              <a:rPr lang="en-US" sz="2000" dirty="0" smtClean="0">
                <a:solidFill>
                  <a:srgbClr val="002060"/>
                </a:solidFill>
                <a:latin typeface="Arial" panose="020B0604020202020204" pitchFamily="34" charset="0"/>
                <a:cs typeface="Arial" panose="020B0604020202020204" pitchFamily="34" charset="0"/>
              </a:rPr>
            </a:br>
            <a:r>
              <a:rPr lang="en-US" sz="2000" dirty="0" smtClean="0">
                <a:solidFill>
                  <a:srgbClr val="002060"/>
                </a:solidFill>
                <a:latin typeface="Arial" panose="020B0604020202020204" pitchFamily="34" charset="0"/>
                <a:cs typeface="Arial" panose="020B0604020202020204" pitchFamily="34" charset="0"/>
              </a:rPr>
              <a:t>from </a:t>
            </a:r>
            <a:r>
              <a:rPr lang="en-US" sz="2000" dirty="0">
                <a:solidFill>
                  <a:srgbClr val="002060"/>
                </a:solidFill>
                <a:latin typeface="Arial" panose="020B0604020202020204" pitchFamily="34" charset="0"/>
                <a:cs typeface="Arial" panose="020B0604020202020204" pitchFamily="34" charset="0"/>
              </a:rPr>
              <a:t>the retailers featured on </a:t>
            </a:r>
            <a:r>
              <a:rPr lang="en-US" sz="2000" dirty="0" smtClean="0">
                <a:solidFill>
                  <a:srgbClr val="002060"/>
                </a:solidFill>
                <a:latin typeface="Arial" panose="020B0604020202020204" pitchFamily="34" charset="0"/>
                <a:cs typeface="Arial" panose="020B0604020202020204" pitchFamily="34" charset="0"/>
              </a:rPr>
              <a:t/>
            </a:r>
            <a:br>
              <a:rPr lang="en-US" sz="2000" dirty="0" smtClean="0">
                <a:solidFill>
                  <a:srgbClr val="002060"/>
                </a:solidFill>
                <a:latin typeface="Arial" panose="020B0604020202020204" pitchFamily="34" charset="0"/>
                <a:cs typeface="Arial" panose="020B0604020202020204" pitchFamily="34" charset="0"/>
              </a:rPr>
            </a:br>
            <a:r>
              <a:rPr lang="en-US" sz="2000" dirty="0" smtClean="0">
                <a:solidFill>
                  <a:srgbClr val="002060"/>
                </a:solidFill>
                <a:latin typeface="Arial" panose="020B0604020202020204" pitchFamily="34" charset="0"/>
                <a:cs typeface="Arial" panose="020B0604020202020204" pitchFamily="34" charset="0"/>
              </a:rPr>
              <a:t>our </a:t>
            </a:r>
            <a:r>
              <a:rPr lang="en-US" sz="2000" dirty="0">
                <a:solidFill>
                  <a:srgbClr val="002060"/>
                </a:solidFill>
                <a:latin typeface="Arial" panose="020B0604020202020204" pitchFamily="34" charset="0"/>
                <a:cs typeface="Arial" panose="020B0604020202020204" pitchFamily="34" charset="0"/>
              </a:rPr>
              <a:t>website. None of the </a:t>
            </a:r>
            <a:r>
              <a:rPr lang="en-US" sz="2000" dirty="0" smtClean="0">
                <a:solidFill>
                  <a:srgbClr val="002060"/>
                </a:solidFill>
                <a:latin typeface="Arial" panose="020B0604020202020204" pitchFamily="34" charset="0"/>
                <a:cs typeface="Arial" panose="020B0604020202020204" pitchFamily="34" charset="0"/>
              </a:rPr>
              <a:t/>
            </a:r>
            <a:br>
              <a:rPr lang="en-US" sz="2000" dirty="0" smtClean="0">
                <a:solidFill>
                  <a:srgbClr val="002060"/>
                </a:solidFill>
                <a:latin typeface="Arial" panose="020B0604020202020204" pitchFamily="34" charset="0"/>
                <a:cs typeface="Arial" panose="020B0604020202020204" pitchFamily="34" charset="0"/>
              </a:rPr>
            </a:br>
            <a:r>
              <a:rPr lang="en-US" sz="2000" dirty="0" smtClean="0">
                <a:solidFill>
                  <a:srgbClr val="002060"/>
                </a:solidFill>
                <a:latin typeface="Arial" panose="020B0604020202020204" pitchFamily="34" charset="0"/>
                <a:cs typeface="Arial" panose="020B0604020202020204" pitchFamily="34" charset="0"/>
              </a:rPr>
              <a:t>stores or </a:t>
            </a:r>
            <a:r>
              <a:rPr lang="en-US" sz="2000" dirty="0">
                <a:solidFill>
                  <a:srgbClr val="002060"/>
                </a:solidFill>
                <a:latin typeface="Arial" panose="020B0604020202020204" pitchFamily="34" charset="0"/>
                <a:cs typeface="Arial" panose="020B0604020202020204" pitchFamily="34" charset="0"/>
              </a:rPr>
              <a:t>any manufacturers </a:t>
            </a:r>
            <a:r>
              <a:rPr lang="en-US" sz="2000" dirty="0" smtClean="0">
                <a:solidFill>
                  <a:srgbClr val="002060"/>
                </a:solidFill>
                <a:latin typeface="Arial" panose="020B0604020202020204" pitchFamily="34" charset="0"/>
                <a:cs typeface="Arial" panose="020B0604020202020204" pitchFamily="34" charset="0"/>
              </a:rPr>
              <a:t/>
            </a:r>
            <a:br>
              <a:rPr lang="en-US" sz="2000" dirty="0" smtClean="0">
                <a:solidFill>
                  <a:srgbClr val="002060"/>
                </a:solidFill>
                <a:latin typeface="Arial" panose="020B0604020202020204" pitchFamily="34" charset="0"/>
                <a:cs typeface="Arial" panose="020B0604020202020204" pitchFamily="34" charset="0"/>
              </a:rPr>
            </a:br>
            <a:r>
              <a:rPr lang="en-US" sz="2000" dirty="0" smtClean="0">
                <a:solidFill>
                  <a:srgbClr val="002060"/>
                </a:solidFill>
                <a:latin typeface="Arial" panose="020B0604020202020204" pitchFamily="34" charset="0"/>
                <a:cs typeface="Arial" panose="020B0604020202020204" pitchFamily="34" charset="0"/>
              </a:rPr>
              <a:t>own </a:t>
            </a:r>
            <a:r>
              <a:rPr lang="en-US" sz="2000" dirty="0">
                <a:solidFill>
                  <a:srgbClr val="002060"/>
                </a:solidFill>
                <a:latin typeface="Arial" panose="020B0604020202020204" pitchFamily="34" charset="0"/>
                <a:cs typeface="Arial" panose="020B0604020202020204" pitchFamily="34" charset="0"/>
              </a:rPr>
              <a:t>a stake in the company. </a:t>
            </a:r>
            <a:r>
              <a:rPr lang="en-US" sz="2000" dirty="0" smtClean="0">
                <a:solidFill>
                  <a:srgbClr val="002060"/>
                </a:solidFill>
                <a:latin typeface="Arial" panose="020B0604020202020204" pitchFamily="34" charset="0"/>
                <a:cs typeface="Arial" panose="020B0604020202020204" pitchFamily="34" charset="0"/>
              </a:rPr>
              <a:t/>
            </a:r>
            <a:br>
              <a:rPr lang="en-US" sz="2000" dirty="0" smtClean="0">
                <a:solidFill>
                  <a:srgbClr val="002060"/>
                </a:solidFill>
                <a:latin typeface="Arial" panose="020B0604020202020204" pitchFamily="34" charset="0"/>
                <a:cs typeface="Arial" panose="020B0604020202020204" pitchFamily="34" charset="0"/>
              </a:rPr>
            </a:br>
            <a:r>
              <a:rPr lang="en-US" sz="2000" dirty="0" smtClean="0">
                <a:solidFill>
                  <a:srgbClr val="002060"/>
                </a:solidFill>
                <a:latin typeface="Arial" panose="020B0604020202020204" pitchFamily="34" charset="0"/>
                <a:cs typeface="Arial" panose="020B0604020202020204" pitchFamily="34" charset="0"/>
              </a:rPr>
              <a:t>Our </a:t>
            </a:r>
            <a:r>
              <a:rPr lang="en-US" sz="2000" dirty="0">
                <a:solidFill>
                  <a:srgbClr val="002060"/>
                </a:solidFill>
                <a:latin typeface="Arial" panose="020B0604020202020204" pitchFamily="34" charset="0"/>
                <a:cs typeface="Arial" panose="020B0604020202020204" pitchFamily="34" charset="0"/>
              </a:rPr>
              <a:t>pricing information is </a:t>
            </a:r>
            <a:r>
              <a:rPr lang="en-US" sz="2000" dirty="0" smtClean="0">
                <a:solidFill>
                  <a:srgbClr val="002060"/>
                </a:solidFill>
                <a:latin typeface="Arial" panose="020B0604020202020204" pitchFamily="34" charset="0"/>
                <a:cs typeface="Arial" panose="020B0604020202020204" pitchFamily="34" charset="0"/>
              </a:rPr>
              <a:t/>
            </a:r>
            <a:br>
              <a:rPr lang="en-US" sz="2000" dirty="0" smtClean="0">
                <a:solidFill>
                  <a:srgbClr val="002060"/>
                </a:solidFill>
                <a:latin typeface="Arial" panose="020B0604020202020204" pitchFamily="34" charset="0"/>
                <a:cs typeface="Arial" panose="020B0604020202020204" pitchFamily="34" charset="0"/>
              </a:rPr>
            </a:br>
            <a:r>
              <a:rPr lang="en-US" sz="2000" dirty="0" smtClean="0">
                <a:solidFill>
                  <a:srgbClr val="002060"/>
                </a:solidFill>
                <a:latin typeface="Arial" panose="020B0604020202020204" pitchFamily="34" charset="0"/>
                <a:cs typeface="Arial" panose="020B0604020202020204" pitchFamily="34" charset="0"/>
              </a:rPr>
              <a:t>updated daily </a:t>
            </a:r>
            <a:r>
              <a:rPr lang="en-US" sz="2000" dirty="0">
                <a:solidFill>
                  <a:srgbClr val="002060"/>
                </a:solidFill>
                <a:latin typeface="Arial" panose="020B0604020202020204" pitchFamily="34" charset="0"/>
                <a:cs typeface="Arial" panose="020B0604020202020204" pitchFamily="34" charset="0"/>
              </a:rPr>
              <a:t>according to </a:t>
            </a:r>
            <a:r>
              <a:rPr lang="en-US" sz="2000" dirty="0" smtClean="0">
                <a:solidFill>
                  <a:srgbClr val="002060"/>
                </a:solidFill>
                <a:latin typeface="Arial" panose="020B0604020202020204" pitchFamily="34" charset="0"/>
                <a:cs typeface="Arial" panose="020B0604020202020204" pitchFamily="34" charset="0"/>
              </a:rPr>
              <a:t/>
            </a:r>
            <a:br>
              <a:rPr lang="en-US" sz="2000" dirty="0" smtClean="0">
                <a:solidFill>
                  <a:srgbClr val="002060"/>
                </a:solidFill>
                <a:latin typeface="Arial" panose="020B0604020202020204" pitchFamily="34" charset="0"/>
                <a:cs typeface="Arial" panose="020B0604020202020204" pitchFamily="34" charset="0"/>
              </a:rPr>
            </a:br>
            <a:r>
              <a:rPr lang="en-US" sz="2000" dirty="0" smtClean="0">
                <a:solidFill>
                  <a:srgbClr val="002060"/>
                </a:solidFill>
                <a:latin typeface="Arial" panose="020B0604020202020204" pitchFamily="34" charset="0"/>
                <a:cs typeface="Arial" panose="020B0604020202020204" pitchFamily="34" charset="0"/>
              </a:rPr>
              <a:t>your </a:t>
            </a:r>
            <a:r>
              <a:rPr lang="en-US" sz="2000" dirty="0">
                <a:solidFill>
                  <a:srgbClr val="002060"/>
                </a:solidFill>
                <a:latin typeface="Arial" panose="020B0604020202020204" pitchFamily="34" charset="0"/>
                <a:cs typeface="Arial" panose="020B0604020202020204" pitchFamily="34" charset="0"/>
              </a:rPr>
              <a:t>local stores.</a:t>
            </a:r>
          </a:p>
        </p:txBody>
      </p:sp>
      <p:sp>
        <p:nvSpPr>
          <p:cNvPr id="6" name="Title 1"/>
          <p:cNvSpPr>
            <a:spLocks noGrp="1"/>
          </p:cNvSpPr>
          <p:nvPr>
            <p:ph type="title"/>
          </p:nvPr>
        </p:nvSpPr>
        <p:spPr>
          <a:xfrm>
            <a:off x="35496" y="72008"/>
            <a:ext cx="7704856" cy="548680"/>
          </a:xfrm>
        </p:spPr>
        <p:txBody>
          <a:bodyPr>
            <a:noAutofit/>
          </a:bodyPr>
          <a:lstStyle/>
          <a:p>
            <a:r>
              <a:rPr lang="en-GB" sz="3600" dirty="0" smtClean="0"/>
              <a:t>14 – Exam Questions – January 2016</a:t>
            </a:r>
            <a:endParaRPr lang="en-GB" sz="3200" dirty="0"/>
          </a:p>
        </p:txBody>
      </p:sp>
      <p:pic>
        <p:nvPicPr>
          <p:cNvPr id="3074" name="Picture 2" descr="Image result for tescos price comparison website"/>
          <p:cNvPicPr>
            <a:picLocks noChangeAspect="1" noChangeArrowheads="1"/>
          </p:cNvPicPr>
          <p:nvPr/>
        </p:nvPicPr>
        <p:blipFill rotWithShape="1">
          <a:blip r:embed="rId3">
            <a:extLst>
              <a:ext uri="{28A0092B-C50C-407E-A947-70E740481C1C}">
                <a14:useLocalDpi xmlns:a14="http://schemas.microsoft.com/office/drawing/2010/main" val="0"/>
              </a:ext>
            </a:extLst>
          </a:blip>
          <a:srcRect l="1971" t="1391" r="1596" b="6800"/>
          <a:stretch/>
        </p:blipFill>
        <p:spPr bwMode="auto">
          <a:xfrm>
            <a:off x="4114756" y="4340351"/>
            <a:ext cx="4739554" cy="227990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hlinkClick r:id="rId4" action="ppaction://hlinkfile"/>
          </p:cNvPr>
          <p:cNvSpPr txBox="1"/>
          <p:nvPr/>
        </p:nvSpPr>
        <p:spPr>
          <a:xfrm>
            <a:off x="8382255" y="3861048"/>
            <a:ext cx="432048" cy="769441"/>
          </a:xfrm>
          <a:prstGeom prst="rect">
            <a:avLst/>
          </a:prstGeom>
          <a:noFill/>
        </p:spPr>
        <p:txBody>
          <a:bodyPr wrap="square" rtlCol="0">
            <a:spAutoFit/>
          </a:bodyPr>
          <a:lstStyle/>
          <a:p>
            <a:pPr fontAlgn="base">
              <a:spcBef>
                <a:spcPct val="0"/>
              </a:spcBef>
              <a:spcAft>
                <a:spcPct val="0"/>
              </a:spcAft>
            </a:pPr>
            <a:r>
              <a:rPr lang="en-GB" sz="4400" b="1" dirty="0">
                <a:solidFill>
                  <a:srgbClr val="FF0000"/>
                </a:solidFill>
                <a:latin typeface="Arial" charset="0"/>
              </a:rPr>
              <a:t>?</a:t>
            </a:r>
            <a:endParaRPr lang="en-GB" b="1" dirty="0">
              <a:solidFill>
                <a:srgbClr val="FF0000"/>
              </a:solidFill>
              <a:latin typeface="Arial" charset="0"/>
            </a:endParaRPr>
          </a:p>
        </p:txBody>
      </p:sp>
    </p:spTree>
    <p:extLst>
      <p:ext uri="{BB962C8B-B14F-4D97-AF65-F5344CB8AC3E}">
        <p14:creationId xmlns:p14="http://schemas.microsoft.com/office/powerpoint/2010/main" val="2675560995"/>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79591"/>
            <a:ext cx="8564791" cy="5319405"/>
          </a:xfrm>
          <a:prstGeom prst="rect">
            <a:avLst/>
          </a:prstGeom>
        </p:spPr>
        <p:txBody>
          <a:bodyPr wrap="square">
            <a:spAutoFit/>
          </a:bodyPr>
          <a:lstStyle/>
          <a:p>
            <a:pPr>
              <a:spcAft>
                <a:spcPts val="400"/>
              </a:spcAft>
              <a:buClr>
                <a:schemeClr val="accent6">
                  <a:lumMod val="50000"/>
                </a:schemeClr>
              </a:buClr>
              <a:tabLst>
                <a:tab pos="8345488" algn="r"/>
              </a:tabLst>
            </a:pPr>
            <a:r>
              <a:rPr lang="en-US" sz="1900" b="1" dirty="0">
                <a:solidFill>
                  <a:srgbClr val="002060"/>
                </a:solidFill>
                <a:latin typeface="Arial" panose="020B0604020202020204" pitchFamily="34" charset="0"/>
                <a:cs typeface="Arial" panose="020B0604020202020204" pitchFamily="34" charset="0"/>
              </a:rPr>
              <a:t>Evidence D: Tesco board ousts CEO Philip Clarke after latest profit warning</a:t>
            </a:r>
          </a:p>
          <a:p>
            <a:pPr marL="354013" indent="-354013">
              <a:spcAft>
                <a:spcPts val="400"/>
              </a:spcAft>
              <a:buClr>
                <a:schemeClr val="accent6">
                  <a:lumMod val="50000"/>
                </a:schemeClr>
              </a:buClr>
              <a:buFont typeface="Wingdings 3" panose="05040102010807070707" pitchFamily="18" charset="2"/>
              <a:buChar char=""/>
              <a:tabLst>
                <a:tab pos="8345488" algn="r"/>
              </a:tabLst>
            </a:pPr>
            <a:r>
              <a:rPr lang="en-US" sz="1900" dirty="0">
                <a:solidFill>
                  <a:srgbClr val="002060"/>
                </a:solidFill>
                <a:latin typeface="Arial" panose="020B0604020202020204" pitchFamily="34" charset="0"/>
                <a:cs typeface="Arial" panose="020B0604020202020204" pitchFamily="34" charset="0"/>
              </a:rPr>
              <a:t>After 40 years at Tesco Philip Clarke </a:t>
            </a:r>
            <a:r>
              <a:rPr lang="en-US" sz="1900" dirty="0" smtClean="0">
                <a:solidFill>
                  <a:srgbClr val="002060"/>
                </a:solidFill>
                <a:latin typeface="Arial" panose="020B0604020202020204" pitchFamily="34" charset="0"/>
                <a:cs typeface="Arial" panose="020B0604020202020204" pitchFamily="34" charset="0"/>
              </a:rPr>
              <a:t>was replaced </a:t>
            </a:r>
            <a:r>
              <a:rPr lang="en-US" sz="1900" dirty="0">
                <a:solidFill>
                  <a:srgbClr val="002060"/>
                </a:solidFill>
                <a:latin typeface="Arial" panose="020B0604020202020204" pitchFamily="34" charset="0"/>
                <a:cs typeface="Arial" panose="020B0604020202020204" pitchFamily="34" charset="0"/>
              </a:rPr>
              <a:t>by Dave Lewis. Philip Clarke </a:t>
            </a:r>
            <a:r>
              <a:rPr lang="en-US" sz="1900" dirty="0" smtClean="0">
                <a:solidFill>
                  <a:srgbClr val="002060"/>
                </a:solidFill>
                <a:latin typeface="Arial" panose="020B0604020202020204" pitchFamily="34" charset="0"/>
                <a:cs typeface="Arial" panose="020B0604020202020204" pitchFamily="34" charset="0"/>
              </a:rPr>
              <a:t>had failed </a:t>
            </a:r>
            <a:r>
              <a:rPr lang="en-US" sz="1900" dirty="0">
                <a:solidFill>
                  <a:srgbClr val="002060"/>
                </a:solidFill>
                <a:latin typeface="Arial" panose="020B0604020202020204" pitchFamily="34" charset="0"/>
                <a:cs typeface="Arial" panose="020B0604020202020204" pitchFamily="34" charset="0"/>
              </a:rPr>
              <a:t>to halt a dramatic slide in sales </a:t>
            </a:r>
            <a:r>
              <a:rPr lang="en-US" sz="1900" dirty="0" smtClean="0">
                <a:solidFill>
                  <a:srgbClr val="002060"/>
                </a:solidFill>
                <a:latin typeface="Arial" panose="020B0604020202020204" pitchFamily="34" charset="0"/>
                <a:cs typeface="Arial" panose="020B0604020202020204" pitchFamily="34" charset="0"/>
              </a:rPr>
              <a:t>and profits</a:t>
            </a:r>
            <a:r>
              <a:rPr lang="en-US" sz="1900" dirty="0">
                <a:solidFill>
                  <a:srgbClr val="002060"/>
                </a:solidFill>
                <a:latin typeface="Arial" panose="020B0604020202020204" pitchFamily="34" charset="0"/>
                <a:cs typeface="Arial" panose="020B0604020202020204" pitchFamily="34" charset="0"/>
              </a:rPr>
              <a:t>. Tesco issued another profit warning </a:t>
            </a:r>
            <a:r>
              <a:rPr lang="en-US" sz="1900" dirty="0" smtClean="0">
                <a:solidFill>
                  <a:srgbClr val="002060"/>
                </a:solidFill>
                <a:latin typeface="Arial" panose="020B0604020202020204" pitchFamily="34" charset="0"/>
                <a:cs typeface="Arial" panose="020B0604020202020204" pitchFamily="34" charset="0"/>
              </a:rPr>
              <a:t>in July </a:t>
            </a:r>
            <a:r>
              <a:rPr lang="en-US" sz="1900" dirty="0">
                <a:solidFill>
                  <a:srgbClr val="002060"/>
                </a:solidFill>
                <a:latin typeface="Arial" panose="020B0604020202020204" pitchFamily="34" charset="0"/>
                <a:cs typeface="Arial" panose="020B0604020202020204" pitchFamily="34" charset="0"/>
              </a:rPr>
              <a:t>2014.</a:t>
            </a:r>
          </a:p>
          <a:p>
            <a:pPr marL="354013" indent="-354013">
              <a:spcAft>
                <a:spcPts val="400"/>
              </a:spcAft>
              <a:buClr>
                <a:schemeClr val="accent6">
                  <a:lumMod val="50000"/>
                </a:schemeClr>
              </a:buClr>
              <a:buFont typeface="Wingdings 3" panose="05040102010807070707" pitchFamily="18" charset="2"/>
              <a:buChar char=""/>
              <a:tabLst>
                <a:tab pos="8345488" algn="r"/>
              </a:tabLst>
            </a:pPr>
            <a:r>
              <a:rPr lang="en-US" sz="1900" dirty="0">
                <a:solidFill>
                  <a:srgbClr val="002060"/>
                </a:solidFill>
                <a:latin typeface="Arial" panose="020B0604020202020204" pitchFamily="34" charset="0"/>
                <a:cs typeface="Arial" panose="020B0604020202020204" pitchFamily="34" charset="0"/>
              </a:rPr>
              <a:t>When Philip Clarke took over as CEO in </a:t>
            </a:r>
            <a:r>
              <a:rPr lang="en-US" sz="1900" dirty="0" smtClean="0">
                <a:solidFill>
                  <a:srgbClr val="002060"/>
                </a:solidFill>
                <a:latin typeface="Arial" panose="020B0604020202020204" pitchFamily="34" charset="0"/>
                <a:cs typeface="Arial" panose="020B0604020202020204" pitchFamily="34" charset="0"/>
              </a:rPr>
              <a:t>March 2011</a:t>
            </a:r>
            <a:r>
              <a:rPr lang="en-US" sz="1900" dirty="0">
                <a:solidFill>
                  <a:srgbClr val="002060"/>
                </a:solidFill>
                <a:latin typeface="Arial" panose="020B0604020202020204" pitchFamily="34" charset="0"/>
                <a:cs typeface="Arial" panose="020B0604020202020204" pitchFamily="34" charset="0"/>
              </a:rPr>
              <a:t>, Tesco’s UK market share was 30.7% </a:t>
            </a:r>
            <a:r>
              <a:rPr lang="en-US" sz="1900" dirty="0" smtClean="0">
                <a:solidFill>
                  <a:srgbClr val="002060"/>
                </a:solidFill>
                <a:latin typeface="Arial" panose="020B0604020202020204" pitchFamily="34" charset="0"/>
                <a:cs typeface="Arial" panose="020B0604020202020204" pitchFamily="34" charset="0"/>
              </a:rPr>
              <a:t>but by </a:t>
            </a:r>
            <a:r>
              <a:rPr lang="en-US" sz="1900" dirty="0">
                <a:solidFill>
                  <a:srgbClr val="002060"/>
                </a:solidFill>
                <a:latin typeface="Arial" panose="020B0604020202020204" pitchFamily="34" charset="0"/>
                <a:cs typeface="Arial" panose="020B0604020202020204" pitchFamily="34" charset="0"/>
              </a:rPr>
              <a:t>October 2014 that had shrunk to 28.9%.</a:t>
            </a:r>
          </a:p>
          <a:p>
            <a:pPr marL="354013" indent="-354013">
              <a:spcAft>
                <a:spcPts val="400"/>
              </a:spcAft>
              <a:buClr>
                <a:schemeClr val="accent6">
                  <a:lumMod val="50000"/>
                </a:schemeClr>
              </a:buClr>
              <a:buFont typeface="Wingdings 3" panose="05040102010807070707" pitchFamily="18" charset="2"/>
              <a:buChar char=""/>
              <a:tabLst>
                <a:tab pos="8345488" algn="r"/>
              </a:tabLst>
            </a:pPr>
            <a:r>
              <a:rPr lang="en-US" sz="1900" dirty="0">
                <a:solidFill>
                  <a:srgbClr val="002060"/>
                </a:solidFill>
                <a:latin typeface="Arial" panose="020B0604020202020204" pitchFamily="34" charset="0"/>
                <a:cs typeface="Arial" panose="020B0604020202020204" pitchFamily="34" charset="0"/>
              </a:rPr>
              <a:t>During the same period, discounter Aldi </a:t>
            </a:r>
            <a:r>
              <a:rPr lang="en-US" sz="1900" dirty="0" smtClean="0">
                <a:solidFill>
                  <a:srgbClr val="002060"/>
                </a:solidFill>
                <a:latin typeface="Arial" panose="020B0604020202020204" pitchFamily="34" charset="0"/>
                <a:cs typeface="Arial" panose="020B0604020202020204" pitchFamily="34" charset="0"/>
              </a:rPr>
              <a:t>more than </a:t>
            </a:r>
            <a:r>
              <a:rPr lang="en-US" sz="1900" dirty="0">
                <a:solidFill>
                  <a:srgbClr val="002060"/>
                </a:solidFill>
                <a:latin typeface="Arial" panose="020B0604020202020204" pitchFamily="34" charset="0"/>
                <a:cs typeface="Arial" panose="020B0604020202020204" pitchFamily="34" charset="0"/>
              </a:rPr>
              <a:t>doubled in size to command a 4.7% </a:t>
            </a:r>
            <a:r>
              <a:rPr lang="en-US" sz="1900" dirty="0" smtClean="0">
                <a:solidFill>
                  <a:srgbClr val="002060"/>
                </a:solidFill>
                <a:latin typeface="Arial" panose="020B0604020202020204" pitchFamily="34" charset="0"/>
                <a:cs typeface="Arial" panose="020B0604020202020204" pitchFamily="34" charset="0"/>
              </a:rPr>
              <a:t>share of </a:t>
            </a:r>
            <a:r>
              <a:rPr lang="en-US" sz="1900" dirty="0">
                <a:solidFill>
                  <a:srgbClr val="002060"/>
                </a:solidFill>
                <a:latin typeface="Arial" panose="020B0604020202020204" pitchFamily="34" charset="0"/>
                <a:cs typeface="Arial" panose="020B0604020202020204" pitchFamily="34" charset="0"/>
              </a:rPr>
              <a:t>the market, while Lidl increased its share </a:t>
            </a:r>
            <a:r>
              <a:rPr lang="en-US" sz="1900" dirty="0" smtClean="0">
                <a:solidFill>
                  <a:srgbClr val="002060"/>
                </a:solidFill>
                <a:latin typeface="Arial" panose="020B0604020202020204" pitchFamily="34" charset="0"/>
                <a:cs typeface="Arial" panose="020B0604020202020204" pitchFamily="34" charset="0"/>
              </a:rPr>
              <a:t>to 3.6</a:t>
            </a:r>
            <a:r>
              <a:rPr lang="en-US" sz="1900" dirty="0">
                <a:solidFill>
                  <a:srgbClr val="002060"/>
                </a:solidFill>
                <a:latin typeface="Arial" panose="020B0604020202020204" pitchFamily="34" charset="0"/>
                <a:cs typeface="Arial" panose="020B0604020202020204" pitchFamily="34" charset="0"/>
              </a:rPr>
              <a:t>%.</a:t>
            </a:r>
          </a:p>
          <a:p>
            <a:pPr marL="354013" indent="-354013">
              <a:spcAft>
                <a:spcPts val="400"/>
              </a:spcAft>
              <a:buClr>
                <a:schemeClr val="accent6">
                  <a:lumMod val="50000"/>
                </a:schemeClr>
              </a:buClr>
              <a:buFont typeface="Wingdings 3" panose="05040102010807070707" pitchFamily="18" charset="2"/>
              <a:buChar char=""/>
              <a:tabLst>
                <a:tab pos="8345488" algn="r"/>
              </a:tabLst>
            </a:pPr>
            <a:r>
              <a:rPr lang="en-US" sz="1900" dirty="0">
                <a:solidFill>
                  <a:srgbClr val="002060"/>
                </a:solidFill>
                <a:latin typeface="Arial" panose="020B0604020202020204" pitchFamily="34" charset="0"/>
                <a:cs typeface="Arial" panose="020B0604020202020204" pitchFamily="34" charset="0"/>
              </a:rPr>
              <a:t>In October 2014, more problems emerged for </a:t>
            </a:r>
            <a:r>
              <a:rPr lang="en-US" sz="1900" dirty="0" smtClean="0">
                <a:solidFill>
                  <a:srgbClr val="002060"/>
                </a:solidFill>
                <a:latin typeface="Arial" panose="020B0604020202020204" pitchFamily="34" charset="0"/>
                <a:cs typeface="Arial" panose="020B0604020202020204" pitchFamily="34" charset="0"/>
              </a:rPr>
              <a:t/>
            </a:r>
            <a:br>
              <a:rPr lang="en-US" sz="1900" dirty="0" smtClean="0">
                <a:solidFill>
                  <a:srgbClr val="002060"/>
                </a:solidFill>
                <a:latin typeface="Arial" panose="020B0604020202020204" pitchFamily="34" charset="0"/>
                <a:cs typeface="Arial" panose="020B0604020202020204" pitchFamily="34" charset="0"/>
              </a:rPr>
            </a:br>
            <a:r>
              <a:rPr lang="en-US" sz="1900" dirty="0" smtClean="0">
                <a:solidFill>
                  <a:srgbClr val="002060"/>
                </a:solidFill>
                <a:latin typeface="Arial" panose="020B0604020202020204" pitchFamily="34" charset="0"/>
                <a:cs typeface="Arial" panose="020B0604020202020204" pitchFamily="34" charset="0"/>
              </a:rPr>
              <a:t>Tesco </a:t>
            </a:r>
            <a:r>
              <a:rPr lang="en-US" sz="1900" dirty="0">
                <a:solidFill>
                  <a:srgbClr val="002060"/>
                </a:solidFill>
                <a:latin typeface="Arial" panose="020B0604020202020204" pitchFamily="34" charset="0"/>
                <a:cs typeface="Arial" panose="020B0604020202020204" pitchFamily="34" charset="0"/>
              </a:rPr>
              <a:t>when The Serious Fraud </a:t>
            </a:r>
            <a:r>
              <a:rPr lang="en-US" sz="1900" dirty="0" smtClean="0">
                <a:solidFill>
                  <a:srgbClr val="002060"/>
                </a:solidFill>
                <a:latin typeface="Arial" panose="020B0604020202020204" pitchFamily="34" charset="0"/>
                <a:cs typeface="Arial" panose="020B0604020202020204" pitchFamily="34" charset="0"/>
              </a:rPr>
              <a:t>Office launched </a:t>
            </a:r>
            <a:r>
              <a:rPr lang="en-US" sz="1900" dirty="0">
                <a:solidFill>
                  <a:srgbClr val="002060"/>
                </a:solidFill>
                <a:latin typeface="Arial" panose="020B0604020202020204" pitchFamily="34" charset="0"/>
                <a:cs typeface="Arial" panose="020B0604020202020204" pitchFamily="34" charset="0"/>
              </a:rPr>
              <a:t>a </a:t>
            </a:r>
            <a:r>
              <a:rPr lang="en-US" sz="1900" dirty="0" smtClean="0">
                <a:solidFill>
                  <a:srgbClr val="002060"/>
                </a:solidFill>
                <a:latin typeface="Arial" panose="020B0604020202020204" pitchFamily="34" charset="0"/>
                <a:cs typeface="Arial" panose="020B0604020202020204" pitchFamily="34" charset="0"/>
              </a:rPr>
              <a:t/>
            </a:r>
            <a:br>
              <a:rPr lang="en-US" sz="1900" dirty="0" smtClean="0">
                <a:solidFill>
                  <a:srgbClr val="002060"/>
                </a:solidFill>
                <a:latin typeface="Arial" panose="020B0604020202020204" pitchFamily="34" charset="0"/>
                <a:cs typeface="Arial" panose="020B0604020202020204" pitchFamily="34" charset="0"/>
              </a:rPr>
            </a:br>
            <a:r>
              <a:rPr lang="en-US" sz="1900" dirty="0" smtClean="0">
                <a:solidFill>
                  <a:srgbClr val="002060"/>
                </a:solidFill>
                <a:latin typeface="Arial" panose="020B0604020202020204" pitchFamily="34" charset="0"/>
                <a:cs typeface="Arial" panose="020B0604020202020204" pitchFamily="34" charset="0"/>
              </a:rPr>
              <a:t>criminal </a:t>
            </a:r>
            <a:r>
              <a:rPr lang="en-US" sz="1900" dirty="0">
                <a:solidFill>
                  <a:srgbClr val="002060"/>
                </a:solidFill>
                <a:latin typeface="Arial" panose="020B0604020202020204" pitchFamily="34" charset="0"/>
                <a:cs typeface="Arial" panose="020B0604020202020204" pitchFamily="34" charset="0"/>
              </a:rPr>
              <a:t>investigation into its accounting practices </a:t>
            </a:r>
            <a:r>
              <a:rPr lang="en-US" sz="1900" dirty="0" smtClean="0">
                <a:solidFill>
                  <a:srgbClr val="002060"/>
                </a:solidFill>
                <a:latin typeface="Arial" panose="020B0604020202020204" pitchFamily="34" charset="0"/>
                <a:cs typeface="Arial" panose="020B0604020202020204" pitchFamily="34" charset="0"/>
              </a:rPr>
              <a:t/>
            </a:r>
            <a:br>
              <a:rPr lang="en-US" sz="1900" dirty="0" smtClean="0">
                <a:solidFill>
                  <a:srgbClr val="002060"/>
                </a:solidFill>
                <a:latin typeface="Arial" panose="020B0604020202020204" pitchFamily="34" charset="0"/>
                <a:cs typeface="Arial" panose="020B0604020202020204" pitchFamily="34" charset="0"/>
              </a:rPr>
            </a:br>
            <a:r>
              <a:rPr lang="en-US" sz="1900" dirty="0" smtClean="0">
                <a:solidFill>
                  <a:srgbClr val="002060"/>
                </a:solidFill>
                <a:latin typeface="Arial" panose="020B0604020202020204" pitchFamily="34" charset="0"/>
                <a:cs typeface="Arial" panose="020B0604020202020204" pitchFamily="34" charset="0"/>
              </a:rPr>
              <a:t>after </a:t>
            </a:r>
            <a:r>
              <a:rPr lang="en-US" sz="1900" dirty="0">
                <a:solidFill>
                  <a:srgbClr val="002060"/>
                </a:solidFill>
                <a:latin typeface="Arial" panose="020B0604020202020204" pitchFamily="34" charset="0"/>
                <a:cs typeface="Arial" panose="020B0604020202020204" pitchFamily="34" charset="0"/>
              </a:rPr>
              <a:t>a £263m </a:t>
            </a:r>
            <a:r>
              <a:rPr lang="en-US" sz="1900" dirty="0" smtClean="0">
                <a:solidFill>
                  <a:srgbClr val="002060"/>
                </a:solidFill>
                <a:latin typeface="Arial" panose="020B0604020202020204" pitchFamily="34" charset="0"/>
                <a:cs typeface="Arial" panose="020B0604020202020204" pitchFamily="34" charset="0"/>
              </a:rPr>
              <a:t>profit overstatement</a:t>
            </a:r>
            <a:r>
              <a:rPr lang="en-US" sz="1900" dirty="0">
                <a:solidFill>
                  <a:srgbClr val="002060"/>
                </a:solidFill>
                <a:latin typeface="Arial" panose="020B0604020202020204" pitchFamily="34" charset="0"/>
                <a:cs typeface="Arial" panose="020B0604020202020204" pitchFamily="34" charset="0"/>
              </a:rPr>
              <a:t>.</a:t>
            </a:r>
          </a:p>
          <a:p>
            <a:pPr marL="354013" indent="-354013">
              <a:spcAft>
                <a:spcPts val="400"/>
              </a:spcAft>
              <a:buClr>
                <a:schemeClr val="accent6">
                  <a:lumMod val="50000"/>
                </a:schemeClr>
              </a:buClr>
              <a:buFont typeface="Wingdings 3" panose="05040102010807070707" pitchFamily="18" charset="2"/>
              <a:buChar char=""/>
              <a:tabLst>
                <a:tab pos="8345488" algn="r"/>
              </a:tabLst>
            </a:pPr>
            <a:r>
              <a:rPr lang="en-US" sz="1900" dirty="0">
                <a:solidFill>
                  <a:srgbClr val="002060"/>
                </a:solidFill>
                <a:latin typeface="Arial" panose="020B0604020202020204" pitchFamily="34" charset="0"/>
                <a:cs typeface="Arial" panose="020B0604020202020204" pitchFamily="34" charset="0"/>
              </a:rPr>
              <a:t>There are fears that Tesco employees will feel the </a:t>
            </a:r>
            <a:r>
              <a:rPr lang="en-US" sz="1900" dirty="0" smtClean="0">
                <a:solidFill>
                  <a:srgbClr val="002060"/>
                </a:solidFill>
                <a:latin typeface="Arial" panose="020B0604020202020204" pitchFamily="34" charset="0"/>
                <a:cs typeface="Arial" panose="020B0604020202020204" pitchFamily="34" charset="0"/>
              </a:rPr>
              <a:t/>
            </a:r>
            <a:br>
              <a:rPr lang="en-US" sz="1900" dirty="0" smtClean="0">
                <a:solidFill>
                  <a:srgbClr val="002060"/>
                </a:solidFill>
                <a:latin typeface="Arial" panose="020B0604020202020204" pitchFamily="34" charset="0"/>
                <a:cs typeface="Arial" panose="020B0604020202020204" pitchFamily="34" charset="0"/>
              </a:rPr>
            </a:br>
            <a:r>
              <a:rPr lang="en-US" sz="1900" dirty="0" smtClean="0">
                <a:solidFill>
                  <a:srgbClr val="002060"/>
                </a:solidFill>
                <a:latin typeface="Arial" panose="020B0604020202020204" pitchFamily="34" charset="0"/>
                <a:cs typeface="Arial" panose="020B0604020202020204" pitchFamily="34" charset="0"/>
              </a:rPr>
              <a:t>real </a:t>
            </a:r>
            <a:r>
              <a:rPr lang="en-US" sz="1900" dirty="0">
                <a:solidFill>
                  <a:srgbClr val="002060"/>
                </a:solidFill>
                <a:latin typeface="Arial" panose="020B0604020202020204" pitchFamily="34" charset="0"/>
                <a:cs typeface="Arial" panose="020B0604020202020204" pitchFamily="34" charset="0"/>
              </a:rPr>
              <a:t>impact of the falling profits in </a:t>
            </a:r>
            <a:r>
              <a:rPr lang="en-US" sz="1900" dirty="0" smtClean="0">
                <a:solidFill>
                  <a:srgbClr val="002060"/>
                </a:solidFill>
                <a:latin typeface="Arial" panose="020B0604020202020204" pitchFamily="34" charset="0"/>
                <a:cs typeface="Arial" panose="020B0604020202020204" pitchFamily="34" charset="0"/>
              </a:rPr>
              <a:t>an attempt </a:t>
            </a:r>
            <a:r>
              <a:rPr lang="en-US" sz="1900" dirty="0">
                <a:solidFill>
                  <a:srgbClr val="002060"/>
                </a:solidFill>
                <a:latin typeface="Arial" panose="020B0604020202020204" pitchFamily="34" charset="0"/>
                <a:cs typeface="Arial" panose="020B0604020202020204" pitchFamily="34" charset="0"/>
              </a:rPr>
              <a:t>to </a:t>
            </a:r>
            <a:r>
              <a:rPr lang="en-US" sz="1900" dirty="0" smtClean="0">
                <a:solidFill>
                  <a:srgbClr val="002060"/>
                </a:solidFill>
                <a:latin typeface="Arial" panose="020B0604020202020204" pitchFamily="34" charset="0"/>
                <a:cs typeface="Arial" panose="020B0604020202020204" pitchFamily="34" charset="0"/>
              </a:rPr>
              <a:t/>
            </a:r>
            <a:br>
              <a:rPr lang="en-US" sz="1900" dirty="0" smtClean="0">
                <a:solidFill>
                  <a:srgbClr val="002060"/>
                </a:solidFill>
                <a:latin typeface="Arial" panose="020B0604020202020204" pitchFamily="34" charset="0"/>
                <a:cs typeface="Arial" panose="020B0604020202020204" pitchFamily="34" charset="0"/>
              </a:rPr>
            </a:br>
            <a:r>
              <a:rPr lang="en-US" sz="1900" dirty="0" smtClean="0">
                <a:solidFill>
                  <a:srgbClr val="002060"/>
                </a:solidFill>
                <a:latin typeface="Arial" panose="020B0604020202020204" pitchFamily="34" charset="0"/>
                <a:cs typeface="Arial" panose="020B0604020202020204" pitchFamily="34" charset="0"/>
              </a:rPr>
              <a:t>reduce </a:t>
            </a:r>
            <a:r>
              <a:rPr lang="en-US" sz="1900" dirty="0">
                <a:solidFill>
                  <a:srgbClr val="002060"/>
                </a:solidFill>
                <a:latin typeface="Arial" panose="020B0604020202020204" pitchFamily="34" charset="0"/>
                <a:cs typeface="Arial" panose="020B0604020202020204" pitchFamily="34" charset="0"/>
              </a:rPr>
              <a:t>costs at the troubled retailer.</a:t>
            </a:r>
          </a:p>
        </p:txBody>
      </p:sp>
      <p:sp>
        <p:nvSpPr>
          <p:cNvPr id="6" name="Title 1"/>
          <p:cNvSpPr>
            <a:spLocks noGrp="1"/>
          </p:cNvSpPr>
          <p:nvPr>
            <p:ph type="title"/>
          </p:nvPr>
        </p:nvSpPr>
        <p:spPr>
          <a:xfrm>
            <a:off x="35496" y="72008"/>
            <a:ext cx="7704856" cy="548680"/>
          </a:xfrm>
        </p:spPr>
        <p:txBody>
          <a:bodyPr>
            <a:noAutofit/>
          </a:bodyPr>
          <a:lstStyle/>
          <a:p>
            <a:r>
              <a:rPr lang="en-GB" sz="3600" dirty="0" smtClean="0"/>
              <a:t>14 – Exam Questions – January 2016</a:t>
            </a:r>
            <a:endParaRPr lang="en-GB" sz="3200"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6313"/>
          <a:stretch/>
        </p:blipFill>
        <p:spPr>
          <a:xfrm>
            <a:off x="6144768" y="4128279"/>
            <a:ext cx="2689352" cy="2491977"/>
          </a:xfrm>
          <a:prstGeom prst="rect">
            <a:avLst/>
          </a:prstGeom>
        </p:spPr>
      </p:pic>
      <p:sp>
        <p:nvSpPr>
          <p:cNvPr id="7" name="TextBox 6">
            <a:hlinkClick r:id="rId4" action="ppaction://hlinkfile"/>
          </p:cNvPr>
          <p:cNvSpPr txBox="1"/>
          <p:nvPr/>
        </p:nvSpPr>
        <p:spPr>
          <a:xfrm>
            <a:off x="8382255" y="3068960"/>
            <a:ext cx="432048" cy="769441"/>
          </a:xfrm>
          <a:prstGeom prst="rect">
            <a:avLst/>
          </a:prstGeom>
          <a:noFill/>
        </p:spPr>
        <p:txBody>
          <a:bodyPr wrap="square" rtlCol="0">
            <a:spAutoFit/>
          </a:bodyPr>
          <a:lstStyle/>
          <a:p>
            <a:pPr fontAlgn="base">
              <a:spcBef>
                <a:spcPct val="0"/>
              </a:spcBef>
              <a:spcAft>
                <a:spcPct val="0"/>
              </a:spcAft>
            </a:pPr>
            <a:r>
              <a:rPr lang="en-GB" sz="4400" b="1" dirty="0">
                <a:solidFill>
                  <a:srgbClr val="FF0000"/>
                </a:solidFill>
                <a:latin typeface="Arial" charset="0"/>
              </a:rPr>
              <a:t>?</a:t>
            </a:r>
            <a:endParaRPr lang="en-GB" b="1" dirty="0">
              <a:solidFill>
                <a:srgbClr val="FF0000"/>
              </a:solidFill>
              <a:latin typeface="Arial" charset="0"/>
            </a:endParaRPr>
          </a:p>
        </p:txBody>
      </p:sp>
    </p:spTree>
    <p:extLst>
      <p:ext uri="{BB962C8B-B14F-4D97-AF65-F5344CB8AC3E}">
        <p14:creationId xmlns:p14="http://schemas.microsoft.com/office/powerpoint/2010/main" val="964697375"/>
      </p:ext>
    </p:extLst>
  </p:cSld>
  <p:clrMapOvr>
    <a:masterClrMapping/>
  </p:clrMapOvr>
  <p:transition advClick="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478423"/>
          </a:xfrm>
          <a:prstGeom prst="rect">
            <a:avLst/>
          </a:prstGeom>
        </p:spPr>
        <p:txBody>
          <a:bodyPr wrap="square">
            <a:spAutoFit/>
          </a:bodyPr>
          <a:lstStyle/>
          <a:p>
            <a:pPr marL="457200" indent="-457200">
              <a:spcAft>
                <a:spcPts val="400"/>
              </a:spcAft>
              <a:buClr>
                <a:srgbClr val="F79646">
                  <a:lumMod val="50000"/>
                </a:srgbClr>
              </a:buClr>
              <a:buFont typeface="+mj-lt"/>
              <a:buAutoNum type="arabicPeriod" startAt="9"/>
              <a:tabLst>
                <a:tab pos="8345488" algn="r"/>
              </a:tabLst>
            </a:pPr>
            <a:r>
              <a:rPr lang="en-US" sz="2000" dirty="0">
                <a:solidFill>
                  <a:srgbClr val="FF0000"/>
                </a:solidFill>
              </a:rPr>
              <a:t>(a) Explain one reason why MUFC might want to minimise the amount of cash </a:t>
            </a:r>
            <a:r>
              <a:rPr lang="en-US" sz="2000" dirty="0" smtClean="0">
                <a:solidFill>
                  <a:srgbClr val="FF0000"/>
                </a:solidFill>
              </a:rPr>
              <a:t>tied up in products at its megastore.. </a:t>
            </a:r>
            <a:r>
              <a:rPr lang="en-US" sz="2000" dirty="0" smtClean="0">
                <a:solidFill>
                  <a:srgbClr val="FF0000"/>
                </a:solidFill>
                <a:latin typeface="Arial" charset="0"/>
              </a:rPr>
              <a:t>	(4)</a:t>
            </a:r>
          </a:p>
          <a:p>
            <a:pPr fontAlgn="base">
              <a:spcBef>
                <a:spcPct val="0"/>
              </a:spcBef>
              <a:spcAft>
                <a:spcPts val="400"/>
              </a:spcAft>
              <a:buClr>
                <a:srgbClr val="F79646">
                  <a:lumMod val="50000"/>
                </a:srgbClr>
              </a:buClr>
              <a:tabLst>
                <a:tab pos="8345488" algn="r"/>
              </a:tabLst>
            </a:pPr>
            <a:r>
              <a:rPr lang="en-US" sz="2000" dirty="0" smtClean="0">
                <a:solidFill>
                  <a:srgbClr val="FF0000"/>
                </a:solidFill>
                <a:latin typeface="Arial" charset="0"/>
              </a:rPr>
              <a:t>_________________________________________________________________________________________________________________________________________________________________________________</a:t>
            </a:r>
            <a:endParaRPr lang="en-US" sz="2000" dirty="0">
              <a:solidFill>
                <a:srgbClr val="FF0000"/>
              </a:solidFill>
              <a:latin typeface="Arial" charset="0"/>
            </a:endParaRPr>
          </a:p>
          <a:p>
            <a:pPr fontAlgn="base">
              <a:spcBef>
                <a:spcPct val="0"/>
              </a:spcBef>
              <a:spcAft>
                <a:spcPts val="400"/>
              </a:spcAft>
              <a:buClr>
                <a:srgbClr val="F79646">
                  <a:lumMod val="50000"/>
                </a:srgbClr>
              </a:buClr>
              <a:tabLst>
                <a:tab pos="8345488" algn="r"/>
              </a:tabLst>
            </a:pPr>
            <a:r>
              <a:rPr lang="en-US" sz="2000" dirty="0">
                <a:solidFill>
                  <a:srgbClr val="FF0000"/>
                </a:solidFill>
                <a:latin typeface="Arial" charset="0"/>
              </a:rPr>
              <a:t>_________________________________________________________________________________________________________________________________________________________________________________ _________________________________________________________________________________________________________________________________________________________________________________ _________________________________________________________________________________________________________________________________________________________________________________</a:t>
            </a:r>
          </a:p>
          <a:p>
            <a:pPr fontAlgn="base">
              <a:spcBef>
                <a:spcPct val="0"/>
              </a:spcBef>
              <a:spcAft>
                <a:spcPts val="400"/>
              </a:spcAft>
              <a:buClr>
                <a:srgbClr val="F79646">
                  <a:lumMod val="50000"/>
                </a:srgbClr>
              </a:buClr>
              <a:tabLst>
                <a:tab pos="8345488" algn="r"/>
              </a:tabLst>
            </a:pPr>
            <a:r>
              <a:rPr lang="en-US" sz="2000" dirty="0">
                <a:solidFill>
                  <a:srgbClr val="FF0000"/>
                </a:solidFill>
                <a:latin typeface="Arial" charset="0"/>
              </a:rPr>
              <a:t>_______________________________________________________________________________________________________________________________________________________(Total for Question </a:t>
            </a:r>
            <a:r>
              <a:rPr lang="en-US" sz="2000" dirty="0" smtClean="0">
                <a:solidFill>
                  <a:srgbClr val="FF0000"/>
                </a:solidFill>
                <a:latin typeface="Arial" charset="0"/>
              </a:rPr>
              <a:t>9 </a:t>
            </a:r>
            <a:r>
              <a:rPr lang="en-US" sz="2000" dirty="0">
                <a:solidFill>
                  <a:srgbClr val="FF0000"/>
                </a:solidFill>
                <a:latin typeface="Arial" charset="0"/>
              </a:rPr>
              <a:t>= </a:t>
            </a:r>
            <a:r>
              <a:rPr lang="en-US" sz="2000" dirty="0" smtClean="0">
                <a:solidFill>
                  <a:srgbClr val="FF0000"/>
                </a:solidFill>
                <a:latin typeface="Arial" charset="0"/>
              </a:rPr>
              <a:t>4 </a:t>
            </a:r>
            <a:r>
              <a:rPr lang="en-US" sz="2000" dirty="0">
                <a:solidFill>
                  <a:srgbClr val="FF0000"/>
                </a:solidFill>
                <a:latin typeface="Arial" charset="0"/>
              </a:rPr>
              <a:t>marks)</a:t>
            </a:r>
          </a:p>
        </p:txBody>
      </p:sp>
      <p:sp>
        <p:nvSpPr>
          <p:cNvPr id="6" name="Title 1"/>
          <p:cNvSpPr>
            <a:spLocks noGrp="1"/>
          </p:cNvSpPr>
          <p:nvPr>
            <p:ph type="title"/>
          </p:nvPr>
        </p:nvSpPr>
        <p:spPr>
          <a:xfrm>
            <a:off x="35496" y="72008"/>
            <a:ext cx="7704856" cy="548680"/>
          </a:xfrm>
        </p:spPr>
        <p:txBody>
          <a:bodyPr>
            <a:noAutofit/>
          </a:bodyPr>
          <a:lstStyle/>
          <a:p>
            <a:r>
              <a:rPr lang="en-GB" sz="3600" dirty="0" smtClean="0"/>
              <a:t>14 – Exam Questions – June 2015</a:t>
            </a:r>
            <a:endParaRPr lang="en-GB" sz="3200" dirty="0"/>
          </a:p>
        </p:txBody>
      </p:sp>
      <p:sp>
        <p:nvSpPr>
          <p:cNvPr id="5" name="TextBox 4">
            <a:hlinkClick r:id="rId3" action="ppaction://hlinkfile"/>
          </p:cNvPr>
          <p:cNvSpPr txBox="1"/>
          <p:nvPr/>
        </p:nvSpPr>
        <p:spPr>
          <a:xfrm>
            <a:off x="8382255" y="4221088"/>
            <a:ext cx="432048" cy="769441"/>
          </a:xfrm>
          <a:prstGeom prst="rect">
            <a:avLst/>
          </a:prstGeom>
          <a:noFill/>
        </p:spPr>
        <p:txBody>
          <a:bodyPr wrap="square" rtlCol="0">
            <a:spAutoFit/>
          </a:bodyPr>
          <a:lstStyle/>
          <a:p>
            <a:pPr fontAlgn="base">
              <a:spcBef>
                <a:spcPct val="0"/>
              </a:spcBef>
              <a:spcAft>
                <a:spcPct val="0"/>
              </a:spcAft>
            </a:pPr>
            <a:r>
              <a:rPr lang="en-GB" sz="4400" b="1" dirty="0">
                <a:solidFill>
                  <a:srgbClr val="FF0000"/>
                </a:solidFill>
                <a:latin typeface="Arial" charset="0"/>
              </a:rPr>
              <a:t>?</a:t>
            </a:r>
            <a:endParaRPr lang="en-GB" b="1" dirty="0">
              <a:solidFill>
                <a:srgbClr val="FF0000"/>
              </a:solidFill>
              <a:latin typeface="Arial" charset="0"/>
            </a:endParaRPr>
          </a:p>
        </p:txBody>
      </p:sp>
    </p:spTree>
    <p:extLst>
      <p:ext uri="{BB962C8B-B14F-4D97-AF65-F5344CB8AC3E}">
        <p14:creationId xmlns:p14="http://schemas.microsoft.com/office/powerpoint/2010/main" val="1496790687"/>
      </p:ext>
    </p:extLst>
  </p:cSld>
  <p:clrMapOvr>
    <a:masterClrMapping/>
  </p:clrMapOvr>
  <p:transition advClick="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4000" dirty="0"/>
              <a:t>3</a:t>
            </a:r>
            <a:r>
              <a:rPr lang="en-GB" sz="4000" dirty="0" smtClean="0"/>
              <a:t> – Exam Questions – January 2014</a:t>
            </a:r>
            <a:endParaRPr lang="en-GB" sz="3600" dirty="0"/>
          </a:p>
        </p:txBody>
      </p:sp>
      <p:graphicFrame>
        <p:nvGraphicFramePr>
          <p:cNvPr id="4" name="Table 3"/>
          <p:cNvGraphicFramePr>
            <a:graphicFrameLocks noGrp="1"/>
          </p:cNvGraphicFramePr>
          <p:nvPr>
            <p:extLst>
              <p:ext uri="{D42A27DB-BD31-4B8C-83A1-F6EECF244321}">
                <p14:modId xmlns:p14="http://schemas.microsoft.com/office/powerpoint/2010/main" val="3925567706"/>
              </p:ext>
            </p:extLst>
          </p:nvPr>
        </p:nvGraphicFramePr>
        <p:xfrm>
          <a:off x="251520" y="1052736"/>
          <a:ext cx="8640960" cy="4831080"/>
        </p:xfrm>
        <a:graphic>
          <a:graphicData uri="http://schemas.openxmlformats.org/drawingml/2006/table">
            <a:tbl>
              <a:tblPr firstRow="1" bandRow="1">
                <a:tableStyleId>{5C22544A-7EE6-4342-B048-85BDC9FD1C3A}</a:tableStyleId>
              </a:tblPr>
              <a:tblGrid>
                <a:gridCol w="1008112"/>
                <a:gridCol w="6768752"/>
                <a:gridCol w="864096"/>
              </a:tblGrid>
              <a:tr h="370840">
                <a:tc>
                  <a:txBody>
                    <a:bodyPr/>
                    <a:lstStyle/>
                    <a:p>
                      <a:pPr algn="l"/>
                      <a:r>
                        <a:rPr lang="en-GB" sz="1400" dirty="0" smtClean="0">
                          <a:latin typeface="Arial" panose="020B0604020202020204" pitchFamily="34" charset="0"/>
                          <a:cs typeface="Arial" panose="020B0604020202020204" pitchFamily="34" charset="0"/>
                        </a:rPr>
                        <a:t>Question Number</a:t>
                      </a:r>
                      <a:endParaRPr lang="en-GB" sz="1400" dirty="0">
                        <a:latin typeface="Arial" panose="020B0604020202020204" pitchFamily="34" charset="0"/>
                        <a:cs typeface="Arial" panose="020B0604020202020204" pitchFamily="34" charset="0"/>
                      </a:endParaRPr>
                    </a:p>
                  </a:txBody>
                  <a:tcPr/>
                </a:tc>
                <a:tc>
                  <a:txBody>
                    <a:bodyPr/>
                    <a:lstStyle/>
                    <a:p>
                      <a:pPr algn="l"/>
                      <a:r>
                        <a:rPr lang="en-GB" sz="1600" b="1" dirty="0" smtClean="0">
                          <a:latin typeface="Arial" panose="020B0604020202020204" pitchFamily="34" charset="0"/>
                          <a:cs typeface="Arial" panose="020B0604020202020204" pitchFamily="34" charset="0"/>
                        </a:rPr>
                        <a:t>Question</a:t>
                      </a:r>
                      <a:endParaRPr lang="en-GB" sz="1600" b="1" dirty="0">
                        <a:latin typeface="Arial" panose="020B0604020202020204" pitchFamily="34" charset="0"/>
                        <a:cs typeface="Arial" panose="020B0604020202020204" pitchFamily="34" charset="0"/>
                      </a:endParaRPr>
                    </a:p>
                  </a:txBody>
                  <a:tcPr/>
                </a:tc>
                <a:tc>
                  <a:txBody>
                    <a:bodyPr/>
                    <a:lstStyle/>
                    <a:p>
                      <a:pPr algn="l"/>
                      <a:r>
                        <a:rPr lang="en-GB" sz="1600" dirty="0" smtClean="0">
                          <a:latin typeface="Arial" panose="020B0604020202020204" pitchFamily="34" charset="0"/>
                          <a:cs typeface="Arial" panose="020B0604020202020204" pitchFamily="34" charset="0"/>
                        </a:rPr>
                        <a:t>Marks</a:t>
                      </a:r>
                    </a:p>
                  </a:txBody>
                  <a:tcPr/>
                </a:tc>
              </a:tr>
              <a:tr h="370840">
                <a:tc>
                  <a:txBody>
                    <a:bodyPr/>
                    <a:lstStyle/>
                    <a:p>
                      <a:pPr algn="l"/>
                      <a:r>
                        <a:rPr lang="en-GB" sz="1800" dirty="0" smtClean="0">
                          <a:latin typeface="Arial" panose="020B0604020202020204" pitchFamily="34" charset="0"/>
                          <a:cs typeface="Arial" panose="020B0604020202020204" pitchFamily="34" charset="0"/>
                        </a:rPr>
                        <a:t>8</a:t>
                      </a:r>
                      <a:r>
                        <a:rPr lang="en-GB" sz="1800" baseline="0" dirty="0" smtClean="0">
                          <a:latin typeface="Arial" panose="020B0604020202020204" pitchFamily="34" charset="0"/>
                          <a:cs typeface="Arial" panose="020B0604020202020204" pitchFamily="34" charset="0"/>
                        </a:rPr>
                        <a:t> (b)</a:t>
                      </a:r>
                      <a:endParaRPr lang="en-GB" sz="1800" dirty="0">
                        <a:latin typeface="Arial" panose="020B0604020202020204" pitchFamily="34" charset="0"/>
                        <a:cs typeface="Arial" panose="020B0604020202020204" pitchFamily="34" charset="0"/>
                      </a:endParaRPr>
                    </a:p>
                  </a:txBody>
                  <a:tcPr/>
                </a:tc>
                <a:tc>
                  <a:txBody>
                    <a:bodyPr/>
                    <a:lstStyle/>
                    <a:p>
                      <a:pPr algn="l"/>
                      <a:r>
                        <a:rPr lang="en-US" sz="1800" b="0" dirty="0" smtClean="0">
                          <a:latin typeface="Arial" panose="020B0604020202020204" pitchFamily="34" charset="0"/>
                          <a:cs typeface="Arial" panose="020B0604020202020204" pitchFamily="34" charset="0"/>
                        </a:rPr>
                        <a:t>Explain one reason why MUFC might want to minimise the amount of cash tied up in products at its megastore.</a:t>
                      </a:r>
                      <a:endParaRPr lang="en-GB" sz="1800" b="0" dirty="0">
                        <a:latin typeface="Arial" panose="020B0604020202020204" pitchFamily="34" charset="0"/>
                        <a:cs typeface="Arial" panose="020B0604020202020204" pitchFamily="34" charset="0"/>
                      </a:endParaRPr>
                    </a:p>
                  </a:txBody>
                  <a:tcPr/>
                </a:tc>
                <a:tc>
                  <a:txBody>
                    <a:bodyPr/>
                    <a:lstStyle/>
                    <a:p>
                      <a:pPr algn="l"/>
                      <a:r>
                        <a:rPr lang="en-GB" sz="1800" dirty="0" smtClean="0">
                          <a:latin typeface="Arial" panose="020B0604020202020204" pitchFamily="34" charset="0"/>
                          <a:cs typeface="Arial" panose="020B0604020202020204" pitchFamily="34" charset="0"/>
                        </a:rPr>
                        <a:t>4 marks</a:t>
                      </a:r>
                    </a:p>
                  </a:txBody>
                  <a:tcPr/>
                </a:tc>
              </a:tr>
              <a:tr h="370840">
                <a:tc>
                  <a:txBody>
                    <a:bodyPr/>
                    <a:lstStyle/>
                    <a:p>
                      <a:pPr algn="l">
                        <a:spcBef>
                          <a:spcPts val="600"/>
                        </a:spcBef>
                      </a:pPr>
                      <a:endParaRPr lang="en-GB" sz="1800" dirty="0">
                        <a:latin typeface="Arial" panose="020B0604020202020204" pitchFamily="34" charset="0"/>
                        <a:cs typeface="Arial" panose="020B0604020202020204" pitchFamily="34" charset="0"/>
                      </a:endParaRPr>
                    </a:p>
                  </a:txBody>
                  <a:tcPr/>
                </a:tc>
                <a:tc>
                  <a:txBody>
                    <a:bodyPr/>
                    <a:lstStyle/>
                    <a:p>
                      <a:pPr algn="ctr">
                        <a:spcAft>
                          <a:spcPts val="600"/>
                        </a:spcAft>
                      </a:pPr>
                      <a:r>
                        <a:rPr lang="en-US" sz="2000" b="1" i="0" u="none" strike="noStrike" baseline="0" dirty="0" smtClean="0">
                          <a:solidFill>
                            <a:srgbClr val="000000"/>
                          </a:solidFill>
                          <a:latin typeface="Arial" panose="020B0604020202020204" pitchFamily="34" charset="0"/>
                          <a:cs typeface="Arial" panose="020B0604020202020204" pitchFamily="34" charset="0"/>
                        </a:rPr>
                        <a:t>(Knowledge 1, Application 1, Analysis 2) </a:t>
                      </a:r>
                      <a:endParaRPr lang="en-US" sz="2000" b="0" i="0" u="none" strike="noStrike" baseline="0" dirty="0" smtClean="0">
                        <a:solidFill>
                          <a:srgbClr val="000000"/>
                        </a:solidFill>
                        <a:latin typeface="Arial" panose="020B0604020202020204" pitchFamily="34" charset="0"/>
                        <a:cs typeface="Arial" panose="020B0604020202020204" pitchFamily="34" charset="0"/>
                      </a:endParaRPr>
                    </a:p>
                    <a:p>
                      <a:pPr algn="l">
                        <a:spcAft>
                          <a:spcPts val="600"/>
                        </a:spcAft>
                      </a:pPr>
                      <a:r>
                        <a:rPr lang="en-US" sz="2000" b="1" i="0" u="none" strike="noStrike" baseline="0" dirty="0" smtClean="0">
                          <a:solidFill>
                            <a:srgbClr val="000000"/>
                          </a:solidFill>
                          <a:latin typeface="Arial" panose="020B0604020202020204" pitchFamily="34" charset="0"/>
                          <a:cs typeface="Arial" panose="020B0604020202020204" pitchFamily="34" charset="0"/>
                        </a:rPr>
                        <a:t>Knowledge/understanding: </a:t>
                      </a:r>
                      <a:r>
                        <a:rPr lang="en-US" sz="2000" b="0" i="0" u="none" strike="noStrike" baseline="0" dirty="0" smtClean="0">
                          <a:solidFill>
                            <a:srgbClr val="000000"/>
                          </a:solidFill>
                          <a:latin typeface="Arial" panose="020B0604020202020204" pitchFamily="34" charset="0"/>
                          <a:cs typeface="Arial" panose="020B0604020202020204" pitchFamily="34" charset="0"/>
                        </a:rPr>
                        <a:t>up to 1 mark is available for a reason e.g. could be used in other areas of the business/improve working capital </a:t>
                      </a:r>
                      <a:r>
                        <a:rPr lang="en-US" sz="2000" b="1" i="0" u="none" strike="noStrike" baseline="0" dirty="0" smtClean="0">
                          <a:solidFill>
                            <a:srgbClr val="000000"/>
                          </a:solidFill>
                          <a:latin typeface="Arial" panose="020B0604020202020204" pitchFamily="34" charset="0"/>
                          <a:cs typeface="Arial" panose="020B0604020202020204" pitchFamily="34" charset="0"/>
                        </a:rPr>
                        <a:t>(1) </a:t>
                      </a:r>
                      <a:endParaRPr lang="en-US" sz="2000" b="0" i="0" u="none" strike="noStrike" baseline="0" dirty="0" smtClean="0">
                        <a:solidFill>
                          <a:srgbClr val="000000"/>
                        </a:solidFill>
                        <a:latin typeface="Arial" panose="020B0604020202020204" pitchFamily="34" charset="0"/>
                        <a:cs typeface="Arial" panose="020B0604020202020204" pitchFamily="34" charset="0"/>
                      </a:endParaRPr>
                    </a:p>
                    <a:p>
                      <a:pPr algn="l">
                        <a:spcAft>
                          <a:spcPts val="600"/>
                        </a:spcAft>
                      </a:pPr>
                      <a:r>
                        <a:rPr lang="en-US" sz="2000" b="1" i="0" u="none" strike="noStrike" baseline="0" dirty="0" smtClean="0">
                          <a:solidFill>
                            <a:srgbClr val="000000"/>
                          </a:solidFill>
                          <a:latin typeface="Arial" panose="020B0604020202020204" pitchFamily="34" charset="0"/>
                          <a:cs typeface="Arial" panose="020B0604020202020204" pitchFamily="34" charset="0"/>
                        </a:rPr>
                        <a:t>Application: </a:t>
                      </a:r>
                      <a:r>
                        <a:rPr lang="en-US" sz="2000" b="0" i="0" u="none" strike="noStrike" baseline="0" dirty="0" smtClean="0">
                          <a:solidFill>
                            <a:srgbClr val="000000"/>
                          </a:solidFill>
                          <a:latin typeface="Arial" panose="020B0604020202020204" pitchFamily="34" charset="0"/>
                          <a:cs typeface="Arial" panose="020B0604020202020204" pitchFamily="34" charset="0"/>
                        </a:rPr>
                        <a:t>up to 1 mark is available for </a:t>
                      </a:r>
                      <a:r>
                        <a:rPr lang="en-US" sz="2000" b="0" i="0" u="none" strike="noStrike" baseline="0" dirty="0" err="1" smtClean="0">
                          <a:solidFill>
                            <a:srgbClr val="000000"/>
                          </a:solidFill>
                          <a:latin typeface="Arial" panose="020B0604020202020204" pitchFamily="34" charset="0"/>
                          <a:cs typeface="Arial" panose="020B0604020202020204" pitchFamily="34" charset="0"/>
                        </a:rPr>
                        <a:t>contextualised</a:t>
                      </a:r>
                      <a:r>
                        <a:rPr lang="en-US" sz="2000" b="0" i="0" u="none" strike="noStrike" baseline="0" dirty="0" smtClean="0">
                          <a:solidFill>
                            <a:srgbClr val="000000"/>
                          </a:solidFill>
                          <a:latin typeface="Arial" panose="020B0604020202020204" pitchFamily="34" charset="0"/>
                          <a:cs typeface="Arial" panose="020B0604020202020204" pitchFamily="34" charset="0"/>
                        </a:rPr>
                        <a:t> answers to </a:t>
                      </a:r>
                      <a:r>
                        <a:rPr lang="en-US" sz="2000" b="0" i="1" u="none" strike="noStrike" baseline="0" dirty="0" smtClean="0">
                          <a:solidFill>
                            <a:srgbClr val="000000"/>
                          </a:solidFill>
                          <a:latin typeface="Arial" panose="020B0604020202020204" pitchFamily="34" charset="0"/>
                          <a:cs typeface="Arial" panose="020B0604020202020204" pitchFamily="34" charset="0"/>
                        </a:rPr>
                        <a:t>MUFC</a:t>
                      </a:r>
                      <a:r>
                        <a:rPr lang="en-US" sz="2000" b="0" i="0" u="none" strike="noStrike" baseline="0" dirty="0" smtClean="0">
                          <a:solidFill>
                            <a:srgbClr val="000000"/>
                          </a:solidFill>
                          <a:latin typeface="Arial" panose="020B0604020202020204" pitchFamily="34" charset="0"/>
                          <a:cs typeface="Arial" panose="020B0604020202020204" pitchFamily="34" charset="0"/>
                        </a:rPr>
                        <a:t>, e.g. the megastore has more than 800 product lines which ties up a lot of cash </a:t>
                      </a:r>
                      <a:r>
                        <a:rPr lang="en-US" sz="2000" b="1" i="0" u="none" strike="noStrike" baseline="0" dirty="0" smtClean="0">
                          <a:solidFill>
                            <a:srgbClr val="000000"/>
                          </a:solidFill>
                          <a:latin typeface="Arial" panose="020B0604020202020204" pitchFamily="34" charset="0"/>
                          <a:cs typeface="Arial" panose="020B0604020202020204" pitchFamily="34" charset="0"/>
                        </a:rPr>
                        <a:t>(1) </a:t>
                      </a:r>
                      <a:endParaRPr lang="en-US" sz="2000" b="0" i="0" u="none" strike="noStrike" baseline="0" dirty="0" smtClean="0">
                        <a:solidFill>
                          <a:srgbClr val="000000"/>
                        </a:solidFill>
                        <a:latin typeface="Arial" panose="020B0604020202020204" pitchFamily="34" charset="0"/>
                        <a:cs typeface="Arial" panose="020B0604020202020204" pitchFamily="34" charset="0"/>
                      </a:endParaRPr>
                    </a:p>
                    <a:p>
                      <a:pPr algn="l">
                        <a:spcAft>
                          <a:spcPts val="600"/>
                        </a:spcAft>
                      </a:pPr>
                      <a:r>
                        <a:rPr lang="en-US" sz="2000" b="1" i="0" u="none" strike="noStrike" baseline="0" dirty="0" smtClean="0">
                          <a:solidFill>
                            <a:srgbClr val="000000"/>
                          </a:solidFill>
                          <a:latin typeface="Arial" panose="020B0604020202020204" pitchFamily="34" charset="0"/>
                          <a:cs typeface="Arial" panose="020B0604020202020204" pitchFamily="34" charset="0"/>
                        </a:rPr>
                        <a:t>Analysis</a:t>
                      </a:r>
                      <a:r>
                        <a:rPr lang="en-US" sz="2000" b="0" i="0" u="none" strike="noStrike" baseline="0" dirty="0" smtClean="0">
                          <a:solidFill>
                            <a:srgbClr val="000000"/>
                          </a:solidFill>
                          <a:latin typeface="Arial" panose="020B0604020202020204" pitchFamily="34" charset="0"/>
                          <a:cs typeface="Arial" panose="020B0604020202020204" pitchFamily="34" charset="0"/>
                        </a:rPr>
                        <a:t>: up to 2 marks are available for developing the above, more cash tied up in inventory results in a poor cash flow </a:t>
                      </a:r>
                      <a:r>
                        <a:rPr lang="en-US" sz="2000" b="1" i="0" u="none" strike="noStrike" baseline="0" dirty="0" smtClean="0">
                          <a:solidFill>
                            <a:srgbClr val="000000"/>
                          </a:solidFill>
                          <a:latin typeface="Arial" panose="020B0604020202020204" pitchFamily="34" charset="0"/>
                          <a:cs typeface="Arial" panose="020B0604020202020204" pitchFamily="34" charset="0"/>
                        </a:rPr>
                        <a:t>(1) </a:t>
                      </a:r>
                      <a:r>
                        <a:rPr lang="en-US" sz="2000" b="0" i="0" u="none" strike="noStrike" baseline="0" dirty="0" smtClean="0">
                          <a:solidFill>
                            <a:srgbClr val="000000"/>
                          </a:solidFill>
                          <a:latin typeface="Arial" panose="020B0604020202020204" pitchFamily="34" charset="0"/>
                          <a:cs typeface="Arial" panose="020B0604020202020204" pitchFamily="34" charset="0"/>
                        </a:rPr>
                        <a:t>which could be used to purchase new products/invested elsewhere </a:t>
                      </a:r>
                      <a:r>
                        <a:rPr lang="en-US" sz="2000" b="1" i="0" u="none" strike="noStrike" baseline="0" dirty="0" smtClean="0">
                          <a:solidFill>
                            <a:srgbClr val="000000"/>
                          </a:solidFill>
                          <a:latin typeface="Arial" panose="020B0604020202020204" pitchFamily="34" charset="0"/>
                          <a:cs typeface="Arial" panose="020B0604020202020204" pitchFamily="34" charset="0"/>
                        </a:rPr>
                        <a:t>(1) </a:t>
                      </a:r>
                      <a:endParaRPr lang="en-US" sz="2000" b="0" i="0" u="none" strike="noStrike" baseline="0" dirty="0" smtClean="0">
                        <a:solidFill>
                          <a:srgbClr val="000000"/>
                        </a:solidFill>
                        <a:latin typeface="Arial" panose="020B0604020202020204" pitchFamily="34" charset="0"/>
                        <a:cs typeface="Arial" panose="020B0604020202020204" pitchFamily="34" charset="0"/>
                      </a:endParaRPr>
                    </a:p>
                  </a:txBody>
                  <a:tcPr/>
                </a:tc>
                <a:tc>
                  <a:txBody>
                    <a:bodyPr/>
                    <a:lstStyle/>
                    <a:p>
                      <a:pPr algn="l"/>
                      <a:endParaRPr lang="en-GB" sz="1800" dirty="0" smtClean="0">
                        <a:latin typeface="Arial" panose="020B0604020202020204" pitchFamily="34" charset="0"/>
                        <a:cs typeface="Arial" panose="020B0604020202020204" pitchFamily="34" charset="0"/>
                      </a:endParaRPr>
                    </a:p>
                    <a:p>
                      <a:pPr algn="ctr"/>
                      <a:r>
                        <a:rPr lang="en-GB" sz="1800" dirty="0" smtClean="0">
                          <a:latin typeface="Arial" panose="020B0604020202020204" pitchFamily="34" charset="0"/>
                          <a:cs typeface="Arial" panose="020B0604020202020204" pitchFamily="34" charset="0"/>
                        </a:rPr>
                        <a:t>1 mark</a:t>
                      </a:r>
                    </a:p>
                    <a:p>
                      <a:pPr algn="ctr"/>
                      <a:endParaRPr lang="en-GB" sz="1800" dirty="0" smtClean="0">
                        <a:latin typeface="Arial" panose="020B0604020202020204" pitchFamily="34" charset="0"/>
                        <a:cs typeface="Arial" panose="020B0604020202020204" pitchFamily="34" charset="0"/>
                      </a:endParaRPr>
                    </a:p>
                    <a:p>
                      <a:pPr algn="ctr"/>
                      <a:endParaRPr lang="en-GB" sz="1800" dirty="0" smtClean="0">
                        <a:latin typeface="Arial" panose="020B0604020202020204" pitchFamily="34" charset="0"/>
                        <a:cs typeface="Arial" panose="020B0604020202020204" pitchFamily="34" charset="0"/>
                      </a:endParaRPr>
                    </a:p>
                    <a:p>
                      <a:pPr algn="ctr"/>
                      <a:endParaRPr lang="en-GB" sz="1800" dirty="0" smtClean="0">
                        <a:latin typeface="Arial" panose="020B0604020202020204" pitchFamily="34" charset="0"/>
                        <a:cs typeface="Arial" panose="020B0604020202020204" pitchFamily="34" charset="0"/>
                      </a:endParaRPr>
                    </a:p>
                    <a:p>
                      <a:pPr algn="ctr"/>
                      <a:endParaRPr lang="en-GB" sz="1800" dirty="0" smtClean="0">
                        <a:latin typeface="Arial" panose="020B0604020202020204" pitchFamily="34" charset="0"/>
                        <a:cs typeface="Arial" panose="020B0604020202020204" pitchFamily="34" charset="0"/>
                      </a:endParaRPr>
                    </a:p>
                    <a:p>
                      <a:pPr algn="ctr"/>
                      <a:r>
                        <a:rPr lang="en-GB" sz="1800" dirty="0" smtClean="0">
                          <a:latin typeface="Arial" panose="020B0604020202020204" pitchFamily="34" charset="0"/>
                          <a:cs typeface="Arial" panose="020B0604020202020204" pitchFamily="34" charset="0"/>
                        </a:rPr>
                        <a:t>1</a:t>
                      </a:r>
                      <a:r>
                        <a:rPr lang="en-GB" sz="1800" baseline="0" dirty="0" smtClean="0">
                          <a:latin typeface="Arial" panose="020B0604020202020204" pitchFamily="34" charset="0"/>
                          <a:cs typeface="Arial" panose="020B0604020202020204" pitchFamily="34" charset="0"/>
                        </a:rPr>
                        <a:t> </a:t>
                      </a:r>
                      <a:r>
                        <a:rPr lang="en-GB" sz="1800" dirty="0" smtClean="0">
                          <a:latin typeface="Arial" panose="020B0604020202020204" pitchFamily="34" charset="0"/>
                          <a:cs typeface="Arial" panose="020B0604020202020204" pitchFamily="34" charset="0"/>
                        </a:rPr>
                        <a:t>mark</a:t>
                      </a:r>
                    </a:p>
                    <a:p>
                      <a:pPr algn="ctr"/>
                      <a:endParaRPr lang="en-GB" sz="1800" dirty="0" smtClean="0">
                        <a:latin typeface="Arial" panose="020B0604020202020204" pitchFamily="34" charset="0"/>
                        <a:cs typeface="Arial" panose="020B0604020202020204" pitchFamily="34" charset="0"/>
                      </a:endParaRPr>
                    </a:p>
                    <a:p>
                      <a:pPr algn="ctr"/>
                      <a:endParaRPr lang="en-GB" sz="1800" dirty="0" smtClean="0">
                        <a:latin typeface="Arial" panose="020B0604020202020204" pitchFamily="34" charset="0"/>
                        <a:cs typeface="Arial" panose="020B0604020202020204" pitchFamily="34" charset="0"/>
                      </a:endParaRPr>
                    </a:p>
                    <a:p>
                      <a:pPr algn="ctr"/>
                      <a:r>
                        <a:rPr lang="en-GB" sz="1800" dirty="0" smtClean="0">
                          <a:latin typeface="Arial" panose="020B0604020202020204" pitchFamily="34" charset="0"/>
                          <a:cs typeface="Arial" panose="020B0604020202020204" pitchFamily="34" charset="0"/>
                        </a:rPr>
                        <a:t>1</a:t>
                      </a:r>
                      <a:r>
                        <a:rPr lang="en-GB" sz="1800" baseline="0" dirty="0" smtClean="0">
                          <a:latin typeface="Arial" panose="020B0604020202020204" pitchFamily="34" charset="0"/>
                          <a:cs typeface="Arial" panose="020B0604020202020204" pitchFamily="34" charset="0"/>
                        </a:rPr>
                        <a:t>-2 </a:t>
                      </a:r>
                      <a:r>
                        <a:rPr lang="en-GB" sz="1800" dirty="0" smtClean="0">
                          <a:latin typeface="Arial" panose="020B0604020202020204" pitchFamily="34" charset="0"/>
                          <a:cs typeface="Arial" panose="020B0604020202020204" pitchFamily="34" charset="0"/>
                        </a:rPr>
                        <a:t>mark</a:t>
                      </a:r>
                    </a:p>
                  </a:txBody>
                  <a:tcPr/>
                </a:tc>
              </a:tr>
            </a:tbl>
          </a:graphicData>
        </a:graphic>
      </p:graphicFrame>
      <p:sp>
        <p:nvSpPr>
          <p:cNvPr id="7" name="TextBox 6">
            <a:hlinkClick r:id="rId3" action="ppaction://hlinkfile"/>
          </p:cNvPr>
          <p:cNvSpPr txBox="1"/>
          <p:nvPr/>
        </p:nvSpPr>
        <p:spPr>
          <a:xfrm>
            <a:off x="8244408" y="3212976"/>
            <a:ext cx="432048" cy="769441"/>
          </a:xfrm>
          <a:prstGeom prst="rect">
            <a:avLst/>
          </a:prstGeom>
          <a:noFill/>
        </p:spPr>
        <p:txBody>
          <a:bodyPr wrap="square" rtlCol="0">
            <a:spAutoFit/>
          </a:bodyPr>
          <a:lstStyle/>
          <a:p>
            <a:pPr fontAlgn="base">
              <a:spcBef>
                <a:spcPct val="0"/>
              </a:spcBef>
              <a:spcAft>
                <a:spcPct val="0"/>
              </a:spcAft>
            </a:pPr>
            <a:r>
              <a:rPr lang="en-GB" sz="4400" b="1" dirty="0">
                <a:solidFill>
                  <a:srgbClr val="FF0000"/>
                </a:solidFill>
                <a:latin typeface="Arial" charset="0"/>
              </a:rPr>
              <a:t>?</a:t>
            </a:r>
            <a:endParaRPr lang="en-GB" b="1" dirty="0">
              <a:solidFill>
                <a:srgbClr val="FF0000"/>
              </a:solidFill>
              <a:latin typeface="Arial" charset="0"/>
            </a:endParaRPr>
          </a:p>
        </p:txBody>
      </p:sp>
    </p:spTree>
    <p:extLst>
      <p:ext uri="{BB962C8B-B14F-4D97-AF65-F5344CB8AC3E}">
        <p14:creationId xmlns:p14="http://schemas.microsoft.com/office/powerpoint/2010/main" val="1029373501"/>
      </p:ext>
    </p:extLst>
  </p:cSld>
  <p:clrMapOvr>
    <a:masterClrMapping/>
  </p:clrMapOvr>
  <p:transition advClick="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683607"/>
          </a:xfrm>
          <a:prstGeom prst="rect">
            <a:avLst/>
          </a:prstGeom>
        </p:spPr>
        <p:txBody>
          <a:bodyPr wrap="square">
            <a:spAutoFit/>
          </a:bodyPr>
          <a:lstStyle/>
          <a:p>
            <a:pPr marL="457200" indent="-457200">
              <a:spcAft>
                <a:spcPts val="400"/>
              </a:spcAft>
              <a:buClr>
                <a:schemeClr val="accent6">
                  <a:lumMod val="50000"/>
                </a:schemeClr>
              </a:buClr>
              <a:buFont typeface="+mj-lt"/>
              <a:buAutoNum type="arabicPeriod" startAt="8"/>
              <a:tabLst>
                <a:tab pos="8345488" algn="r"/>
              </a:tabLst>
            </a:pPr>
            <a:r>
              <a:rPr lang="en-US" sz="2000" dirty="0" smtClean="0">
                <a:solidFill>
                  <a:srgbClr val="FF0000"/>
                </a:solidFill>
                <a:latin typeface="Arial" panose="020B0604020202020204" pitchFamily="34" charset="0"/>
                <a:cs typeface="Arial" panose="020B0604020202020204" pitchFamily="34" charset="0"/>
              </a:rPr>
              <a:t>(b</a:t>
            </a:r>
            <a:r>
              <a:rPr lang="en-US" sz="2000" dirty="0">
                <a:solidFill>
                  <a:srgbClr val="FF0000"/>
                </a:solidFill>
                <a:latin typeface="Arial" panose="020B0604020202020204" pitchFamily="34" charset="0"/>
                <a:cs typeface="Arial" panose="020B0604020202020204" pitchFamily="34" charset="0"/>
              </a:rPr>
              <a:t>) Explain one factor that might affect the amount of working capital held by Tesco</a:t>
            </a:r>
            <a:r>
              <a:rPr lang="en-US" sz="2000" dirty="0" smtClean="0">
                <a:solidFill>
                  <a:srgbClr val="FF0000"/>
                </a:solidFill>
                <a:latin typeface="Arial" panose="020B0604020202020204" pitchFamily="34" charset="0"/>
                <a:cs typeface="Arial" panose="020B0604020202020204" pitchFamily="34" charset="0"/>
              </a:rPr>
              <a:t>. (6)</a:t>
            </a:r>
          </a:p>
          <a:p>
            <a:pPr>
              <a:spcAft>
                <a:spcPts val="400"/>
              </a:spcAft>
              <a:buClr>
                <a:schemeClr val="accent6">
                  <a:lumMod val="50000"/>
                </a:schemeClr>
              </a:buClr>
              <a:tabLst>
                <a:tab pos="8345488" algn="r"/>
              </a:tabLst>
            </a:pPr>
            <a:r>
              <a:rPr lang="en-US" sz="2000" dirty="0" smtClean="0">
                <a:solidFill>
                  <a:srgbClr val="FF0000"/>
                </a:solidFill>
                <a:latin typeface="Arial" panose="020B0604020202020204" pitchFamily="34" charset="0"/>
                <a:cs typeface="Arial" panose="020B0604020202020204" pitchFamily="34"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 </a:t>
            </a:r>
            <a:r>
              <a:rPr lang="en-US" sz="2000" dirty="0">
                <a:solidFill>
                  <a:srgbClr val="FF0000"/>
                </a:solidFill>
                <a:latin typeface="Arial" panose="020B0604020202020204" pitchFamily="34" charset="0"/>
                <a:cs typeface="Arial" panose="020B0604020202020204" pitchFamily="34" charset="0"/>
              </a:rPr>
              <a:t>(Total for Question </a:t>
            </a:r>
            <a:r>
              <a:rPr lang="en-US" sz="2000" dirty="0" smtClean="0">
                <a:solidFill>
                  <a:srgbClr val="FF0000"/>
                </a:solidFill>
                <a:latin typeface="Arial" panose="020B0604020202020204" pitchFamily="34" charset="0"/>
                <a:cs typeface="Arial" panose="020B0604020202020204" pitchFamily="34" charset="0"/>
              </a:rPr>
              <a:t>8 </a:t>
            </a:r>
            <a:r>
              <a:rPr lang="en-US" sz="2000" dirty="0">
                <a:solidFill>
                  <a:srgbClr val="FF0000"/>
                </a:solidFill>
                <a:latin typeface="Arial" panose="020B0604020202020204" pitchFamily="34" charset="0"/>
                <a:cs typeface="Arial" panose="020B0604020202020204" pitchFamily="34" charset="0"/>
              </a:rPr>
              <a:t>= </a:t>
            </a:r>
            <a:r>
              <a:rPr lang="en-US" sz="2000" dirty="0" smtClean="0">
                <a:solidFill>
                  <a:srgbClr val="FF0000"/>
                </a:solidFill>
                <a:latin typeface="Arial" panose="020B0604020202020204" pitchFamily="34" charset="0"/>
                <a:cs typeface="Arial" panose="020B0604020202020204" pitchFamily="34" charset="0"/>
              </a:rPr>
              <a:t>12 </a:t>
            </a:r>
            <a:r>
              <a:rPr lang="en-US" sz="2000" dirty="0">
                <a:solidFill>
                  <a:srgbClr val="FF0000"/>
                </a:solidFill>
                <a:latin typeface="Arial" panose="020B0604020202020204" pitchFamily="34" charset="0"/>
                <a:cs typeface="Arial" panose="020B0604020202020204" pitchFamily="34" charset="0"/>
              </a:rPr>
              <a:t>marks)</a:t>
            </a:r>
          </a:p>
        </p:txBody>
      </p:sp>
      <p:sp>
        <p:nvSpPr>
          <p:cNvPr id="6" name="Title 1"/>
          <p:cNvSpPr>
            <a:spLocks noGrp="1"/>
          </p:cNvSpPr>
          <p:nvPr>
            <p:ph type="title"/>
          </p:nvPr>
        </p:nvSpPr>
        <p:spPr>
          <a:xfrm>
            <a:off x="35496" y="72008"/>
            <a:ext cx="7704856" cy="548680"/>
          </a:xfrm>
        </p:spPr>
        <p:txBody>
          <a:bodyPr>
            <a:noAutofit/>
          </a:bodyPr>
          <a:lstStyle/>
          <a:p>
            <a:r>
              <a:rPr lang="en-GB" sz="3600" dirty="0" smtClean="0"/>
              <a:t>14 – Exam Questions – January 2016</a:t>
            </a:r>
            <a:endParaRPr lang="en-GB" sz="3200" dirty="0"/>
          </a:p>
        </p:txBody>
      </p:sp>
      <p:sp>
        <p:nvSpPr>
          <p:cNvPr id="4" name="TextBox 3">
            <a:hlinkClick r:id="rId3" action="ppaction://hlinkfile"/>
          </p:cNvPr>
          <p:cNvSpPr txBox="1"/>
          <p:nvPr/>
        </p:nvSpPr>
        <p:spPr>
          <a:xfrm>
            <a:off x="8382255" y="1772816"/>
            <a:ext cx="432048" cy="769441"/>
          </a:xfrm>
          <a:prstGeom prst="rect">
            <a:avLst/>
          </a:prstGeom>
          <a:noFill/>
        </p:spPr>
        <p:txBody>
          <a:bodyPr wrap="square" rtlCol="0">
            <a:spAutoFit/>
          </a:bodyPr>
          <a:lstStyle/>
          <a:p>
            <a:pPr fontAlgn="base">
              <a:spcBef>
                <a:spcPct val="0"/>
              </a:spcBef>
              <a:spcAft>
                <a:spcPct val="0"/>
              </a:spcAft>
            </a:pPr>
            <a:r>
              <a:rPr lang="en-GB" sz="4400" b="1" dirty="0">
                <a:solidFill>
                  <a:srgbClr val="FF0000"/>
                </a:solidFill>
                <a:latin typeface="Arial" charset="0"/>
              </a:rPr>
              <a:t>?</a:t>
            </a:r>
            <a:endParaRPr lang="en-GB" b="1" dirty="0">
              <a:solidFill>
                <a:srgbClr val="FF0000"/>
              </a:solidFill>
              <a:latin typeface="Arial" charset="0"/>
            </a:endParaRPr>
          </a:p>
        </p:txBody>
      </p:sp>
    </p:spTree>
    <p:extLst>
      <p:ext uri="{BB962C8B-B14F-4D97-AF65-F5344CB8AC3E}">
        <p14:creationId xmlns:p14="http://schemas.microsoft.com/office/powerpoint/2010/main" val="3946787147"/>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324535"/>
          </a:xfrm>
          <a:prstGeom prst="rect">
            <a:avLst/>
          </a:prstGeom>
        </p:spPr>
        <p:txBody>
          <a:bodyPr wrap="square">
            <a:spAutoFit/>
          </a:bodyPr>
          <a:lstStyle/>
          <a:p>
            <a:pPr marL="457200" indent="-457200">
              <a:buClr>
                <a:schemeClr val="accent6">
                  <a:lumMod val="50000"/>
                </a:schemeClr>
              </a:buClr>
              <a:buFont typeface="Wingdings 3" panose="05040102010807070707" pitchFamily="18" charset="2"/>
              <a:buChar char=""/>
            </a:pPr>
            <a:r>
              <a:rPr lang="en-US" sz="1700" dirty="0"/>
              <a:t>As you progress through your course you will do lots of work with your teachers on how to approach </a:t>
            </a:r>
            <a:r>
              <a:rPr lang="en-US" sz="1700" dirty="0" smtClean="0"/>
              <a:t>exam questions</a:t>
            </a:r>
            <a:r>
              <a:rPr lang="en-US" sz="1700" dirty="0"/>
              <a:t>. Here are just a couple of general tips to help you out:</a:t>
            </a:r>
          </a:p>
          <a:p>
            <a:pPr marL="457200" indent="-457200">
              <a:buClr>
                <a:schemeClr val="accent6">
                  <a:lumMod val="50000"/>
                </a:schemeClr>
              </a:buClr>
              <a:buFont typeface="+mj-lt"/>
              <a:buAutoNum type="arabicPeriod"/>
            </a:pPr>
            <a:r>
              <a:rPr lang="en-US" sz="1700" dirty="0" smtClean="0"/>
              <a:t>When </a:t>
            </a:r>
            <a:r>
              <a:rPr lang="en-US" sz="1700" dirty="0"/>
              <a:t>you read a question, look for </a:t>
            </a:r>
            <a:r>
              <a:rPr lang="en-US" sz="1700" b="1" dirty="0"/>
              <a:t>three things:</a:t>
            </a:r>
          </a:p>
          <a:p>
            <a:pPr marL="795338" indent="-338138">
              <a:buClr>
                <a:schemeClr val="accent6">
                  <a:lumMod val="50000"/>
                </a:schemeClr>
              </a:buClr>
              <a:buFont typeface="+mj-lt"/>
              <a:buAutoNum type="alphaLcParenR"/>
            </a:pPr>
            <a:r>
              <a:rPr lang="en-US" sz="1700" dirty="0" smtClean="0"/>
              <a:t>The </a:t>
            </a:r>
            <a:r>
              <a:rPr lang="en-US" sz="1700" b="1" dirty="0">
                <a:solidFill>
                  <a:srgbClr val="FF0000"/>
                </a:solidFill>
              </a:rPr>
              <a:t>command word.</a:t>
            </a:r>
            <a:r>
              <a:rPr lang="en-US" sz="1700" dirty="0"/>
              <a:t> This tells you to ‘describe’, ‘analyse’, ‘assess’ etc. It is important because </a:t>
            </a:r>
            <a:r>
              <a:rPr lang="en-US" sz="1700" dirty="0" smtClean="0"/>
              <a:t>it lets </a:t>
            </a:r>
            <a:r>
              <a:rPr lang="en-US" sz="1700" dirty="0"/>
              <a:t>you know which skills and assessment objectives are being assessed in your answer. Make </a:t>
            </a:r>
            <a:r>
              <a:rPr lang="en-US" sz="1700" dirty="0" smtClean="0"/>
              <a:t>sure you </a:t>
            </a:r>
            <a:r>
              <a:rPr lang="en-US" sz="1700" dirty="0"/>
              <a:t>know what each command word is asking for.</a:t>
            </a:r>
          </a:p>
          <a:p>
            <a:pPr marL="795338" indent="-338138">
              <a:buClr>
                <a:schemeClr val="accent6">
                  <a:lumMod val="50000"/>
                </a:schemeClr>
              </a:buClr>
              <a:buFont typeface="+mj-lt"/>
              <a:buAutoNum type="alphaLcParenR"/>
            </a:pPr>
            <a:r>
              <a:rPr lang="en-US" sz="1700" dirty="0" smtClean="0"/>
              <a:t>The </a:t>
            </a:r>
            <a:r>
              <a:rPr lang="en-US" sz="1700" b="1" dirty="0">
                <a:solidFill>
                  <a:srgbClr val="FF0000"/>
                </a:solidFill>
              </a:rPr>
              <a:t>number of marks</a:t>
            </a:r>
            <a:r>
              <a:rPr lang="en-US" sz="1700" dirty="0">
                <a:solidFill>
                  <a:srgbClr val="FF0000"/>
                </a:solidFill>
              </a:rPr>
              <a:t> </a:t>
            </a:r>
            <a:r>
              <a:rPr lang="en-US" sz="1700" dirty="0"/>
              <a:t>given. This gives you information about how to answer the question </a:t>
            </a:r>
            <a:r>
              <a:rPr lang="en-US" sz="1700" dirty="0" smtClean="0"/>
              <a:t>because you </a:t>
            </a:r>
            <a:r>
              <a:rPr lang="en-US" sz="1700" dirty="0"/>
              <a:t>can see whether marks are given for each skill demonstrated (with low-mark answers) or for </a:t>
            </a:r>
            <a:r>
              <a:rPr lang="en-US" sz="1700" dirty="0" smtClean="0"/>
              <a:t>the level </a:t>
            </a:r>
            <a:r>
              <a:rPr lang="en-US" sz="1700" dirty="0"/>
              <a:t>of response (higher mark answers). Understanding how to gain marks means that you can </a:t>
            </a:r>
            <a:r>
              <a:rPr lang="en-US" sz="1700" dirty="0" smtClean="0"/>
              <a:t>self-check your </a:t>
            </a:r>
            <a:r>
              <a:rPr lang="en-US" sz="1700" dirty="0"/>
              <a:t>answers to see whether you have given the examiner what they need in order to </a:t>
            </a:r>
            <a:r>
              <a:rPr lang="en-US" sz="1700" dirty="0" smtClean="0"/>
              <a:t>award you </a:t>
            </a:r>
            <a:r>
              <a:rPr lang="en-US" sz="1700" dirty="0"/>
              <a:t>full marks.</a:t>
            </a:r>
          </a:p>
          <a:p>
            <a:pPr marL="795338" indent="-338138">
              <a:buClr>
                <a:schemeClr val="accent6">
                  <a:lumMod val="50000"/>
                </a:schemeClr>
              </a:buClr>
              <a:buFont typeface="+mj-lt"/>
              <a:buAutoNum type="alphaLcParenR"/>
            </a:pPr>
            <a:r>
              <a:rPr lang="en-US" sz="1700" dirty="0" smtClean="0"/>
              <a:t>The </a:t>
            </a:r>
            <a:r>
              <a:rPr lang="en-US" sz="1700" b="1" dirty="0">
                <a:solidFill>
                  <a:srgbClr val="FF0000"/>
                </a:solidFill>
              </a:rPr>
              <a:t>relevant theory</a:t>
            </a:r>
            <a:r>
              <a:rPr lang="en-US" sz="1700" b="1" dirty="0"/>
              <a:t>.</a:t>
            </a:r>
            <a:r>
              <a:rPr lang="en-US" sz="1700" dirty="0"/>
              <a:t> Each question is testing your understanding of a piece of theory from </a:t>
            </a:r>
            <a:r>
              <a:rPr lang="en-US" sz="1700" dirty="0" smtClean="0"/>
              <a:t>the unit </a:t>
            </a:r>
            <a:r>
              <a:rPr lang="en-US" sz="1700" dirty="0"/>
              <a:t>specification. You may have to apply this to a specific context, but before this you need to </a:t>
            </a:r>
            <a:r>
              <a:rPr lang="en-US" sz="1700" dirty="0" smtClean="0"/>
              <a:t>be clear </a:t>
            </a:r>
            <a:r>
              <a:rPr lang="en-US" sz="1700" dirty="0"/>
              <a:t>on what the theory is. In this book the questions all relate to the chapter they are in, so this </a:t>
            </a:r>
            <a:r>
              <a:rPr lang="en-US" sz="1700" dirty="0" smtClean="0"/>
              <a:t>is pretty </a:t>
            </a:r>
            <a:r>
              <a:rPr lang="en-US" sz="1700" dirty="0"/>
              <a:t>easy, but get in the habit now of thinking about the key pieces of theory before you start </a:t>
            </a:r>
            <a:r>
              <a:rPr lang="en-US" sz="1700" dirty="0" smtClean="0"/>
              <a:t>to write </a:t>
            </a:r>
            <a:r>
              <a:rPr lang="en-US" sz="1700" dirty="0"/>
              <a:t>your answers.</a:t>
            </a:r>
          </a:p>
        </p:txBody>
      </p:sp>
      <p:sp>
        <p:nvSpPr>
          <p:cNvPr id="6"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468325192"/>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632311"/>
          </a:xfrm>
          <a:prstGeom prst="rect">
            <a:avLst/>
          </a:prstGeom>
        </p:spPr>
        <p:txBody>
          <a:bodyPr wrap="square">
            <a:spAutoFit/>
          </a:bodyPr>
          <a:lstStyle/>
          <a:p>
            <a:pPr marL="457200" indent="-457200">
              <a:buClr>
                <a:schemeClr val="accent6">
                  <a:lumMod val="50000"/>
                </a:schemeClr>
              </a:buClr>
              <a:buFont typeface="+mj-lt"/>
              <a:buAutoNum type="arabicPeriod" startAt="2"/>
            </a:pPr>
            <a:r>
              <a:rPr lang="en-US" sz="2000" dirty="0"/>
              <a:t>Application is the skill of writing in context. To help you develop this skill when you read business </a:t>
            </a:r>
            <a:r>
              <a:rPr lang="en-US" sz="2000" dirty="0" smtClean="0"/>
              <a:t>case studies</a:t>
            </a:r>
            <a:r>
              <a:rPr lang="en-US" sz="2000" dirty="0"/>
              <a:t>, as part of your wider reading and in sections B and C of the unit 1 exam paper, make brief </a:t>
            </a:r>
            <a:r>
              <a:rPr lang="en-US" sz="2000" dirty="0" smtClean="0"/>
              <a:t>notes using </a:t>
            </a:r>
            <a:r>
              <a:rPr lang="en-US" sz="2000" dirty="0"/>
              <a:t>the acronym LOSER. Then draw on these notes when applying theory to the business:</a:t>
            </a:r>
          </a:p>
          <a:p>
            <a:pPr marL="795338" indent="-388938">
              <a:buClr>
                <a:schemeClr val="accent6">
                  <a:lumMod val="50000"/>
                </a:schemeClr>
              </a:buClr>
              <a:buFont typeface="Wingdings 3" panose="05040102010807070707" pitchFamily="18" charset="2"/>
              <a:buChar char=""/>
              <a:tabLst>
                <a:tab pos="914400" algn="l"/>
              </a:tabLst>
            </a:pPr>
            <a:r>
              <a:rPr lang="en-US" sz="2000" b="1" dirty="0"/>
              <a:t>LO</a:t>
            </a:r>
            <a:r>
              <a:rPr lang="en-US" sz="2000" dirty="0"/>
              <a:t> stands for long-term and short-term objectives</a:t>
            </a:r>
          </a:p>
          <a:p>
            <a:pPr marL="795338" indent="-388938">
              <a:buClr>
                <a:schemeClr val="accent6">
                  <a:lumMod val="50000"/>
                </a:schemeClr>
              </a:buClr>
              <a:buFont typeface="Wingdings 3" panose="05040102010807070707" pitchFamily="18" charset="2"/>
              <a:buChar char=""/>
              <a:tabLst>
                <a:tab pos="914400" algn="l"/>
              </a:tabLst>
            </a:pPr>
            <a:r>
              <a:rPr lang="en-US" sz="2000" dirty="0"/>
              <a:t>What are the business’s goals, overall and within the situation described in the case study? Any </a:t>
            </a:r>
            <a:r>
              <a:rPr lang="en-US" sz="2000" dirty="0" smtClean="0"/>
              <a:t>issues you </a:t>
            </a:r>
            <a:r>
              <a:rPr lang="en-US" sz="2000" dirty="0"/>
              <a:t>highlight or suggested actions you identify should be relevant to the objectives of the business.</a:t>
            </a:r>
          </a:p>
          <a:p>
            <a:pPr marL="795338" indent="-388938">
              <a:buClr>
                <a:schemeClr val="accent6">
                  <a:lumMod val="50000"/>
                </a:schemeClr>
              </a:buClr>
              <a:buFont typeface="Wingdings 3" panose="05040102010807070707" pitchFamily="18" charset="2"/>
              <a:buChar char=""/>
              <a:tabLst>
                <a:tab pos="914400" algn="l"/>
              </a:tabLst>
            </a:pPr>
            <a:r>
              <a:rPr lang="en-US" sz="2000" b="1" dirty="0"/>
              <a:t>S</a:t>
            </a:r>
            <a:r>
              <a:rPr lang="en-US" sz="2000" dirty="0"/>
              <a:t> stands for stakeholders</a:t>
            </a:r>
          </a:p>
          <a:p>
            <a:pPr marL="795338" indent="-388938">
              <a:buClr>
                <a:schemeClr val="accent6">
                  <a:lumMod val="50000"/>
                </a:schemeClr>
              </a:buClr>
              <a:buFont typeface="Wingdings 3" panose="05040102010807070707" pitchFamily="18" charset="2"/>
              <a:buChar char=""/>
              <a:tabLst>
                <a:tab pos="914400" algn="l"/>
              </a:tabLst>
            </a:pPr>
            <a:r>
              <a:rPr lang="en-US" sz="2000" dirty="0"/>
              <a:t>What groups of individuals have an interest in this business? Be as specific as you can, using the </a:t>
            </a:r>
            <a:r>
              <a:rPr lang="en-US" sz="2000" dirty="0" smtClean="0"/>
              <a:t>names of </a:t>
            </a:r>
            <a:r>
              <a:rPr lang="en-US" sz="2000" dirty="0"/>
              <a:t>owners, for example, or listing the different suppliers if these are mentioned in the case study.</a:t>
            </a:r>
          </a:p>
          <a:p>
            <a:pPr marL="795338" indent="-388938">
              <a:buClr>
                <a:schemeClr val="accent6">
                  <a:lumMod val="50000"/>
                </a:schemeClr>
              </a:buClr>
              <a:buFont typeface="Wingdings 3" panose="05040102010807070707" pitchFamily="18" charset="2"/>
              <a:buChar char=""/>
              <a:tabLst>
                <a:tab pos="914400" algn="l"/>
              </a:tabLst>
            </a:pPr>
            <a:r>
              <a:rPr lang="en-US" sz="2000" b="1" dirty="0"/>
              <a:t>E</a:t>
            </a:r>
            <a:r>
              <a:rPr lang="en-US" sz="2000" dirty="0"/>
              <a:t> stands for </a:t>
            </a:r>
            <a:r>
              <a:rPr lang="en-US" sz="2000" dirty="0" smtClean="0"/>
              <a:t>environment</a:t>
            </a:r>
            <a:endParaRPr lang="en-US" sz="2000" dirty="0"/>
          </a:p>
          <a:p>
            <a:pPr marL="795338" indent="-388938">
              <a:buClr>
                <a:schemeClr val="accent6">
                  <a:lumMod val="50000"/>
                </a:schemeClr>
              </a:buClr>
              <a:buFont typeface="Wingdings 3" panose="05040102010807070707" pitchFamily="18" charset="2"/>
              <a:buChar char=""/>
              <a:tabLst>
                <a:tab pos="914400" algn="l"/>
              </a:tabLst>
            </a:pPr>
            <a:r>
              <a:rPr lang="en-US" sz="2000" dirty="0"/>
              <a:t>Used here, this E refers to everything to do with the environment in which the business operates.</a:t>
            </a:r>
          </a:p>
        </p:txBody>
      </p:sp>
      <p:sp>
        <p:nvSpPr>
          <p:cNvPr id="6"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3329640905"/>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586145"/>
          </a:xfrm>
          <a:prstGeom prst="rect">
            <a:avLst/>
          </a:prstGeom>
        </p:spPr>
        <p:txBody>
          <a:bodyPr wrap="square">
            <a:spAutoFit/>
          </a:bodyPr>
          <a:lstStyle/>
          <a:p>
            <a:pPr marL="457200" indent="-457200">
              <a:buClr>
                <a:schemeClr val="accent6">
                  <a:lumMod val="50000"/>
                </a:schemeClr>
              </a:buClr>
              <a:buFont typeface="Wingdings 3" panose="05040102010807070707" pitchFamily="18" charset="2"/>
              <a:buChar char=""/>
            </a:pPr>
            <a:r>
              <a:rPr lang="en-US" sz="1700" dirty="0"/>
              <a:t>Consider (briefly) the following:</a:t>
            </a:r>
          </a:p>
          <a:p>
            <a:pPr marL="863600" indent="-406400">
              <a:buClr>
                <a:schemeClr val="accent6">
                  <a:lumMod val="50000"/>
                </a:schemeClr>
              </a:buClr>
              <a:buFont typeface="Wingdings" panose="05000000000000000000" pitchFamily="2" charset="2"/>
              <a:buChar char="v"/>
            </a:pPr>
            <a:r>
              <a:rPr lang="en-US" sz="1700" dirty="0" smtClean="0"/>
              <a:t>The </a:t>
            </a:r>
            <a:r>
              <a:rPr lang="en-US" sz="1700" dirty="0"/>
              <a:t>market in which the business competes</a:t>
            </a:r>
          </a:p>
          <a:p>
            <a:pPr marL="863600" indent="-406400">
              <a:buClr>
                <a:schemeClr val="accent6">
                  <a:lumMod val="50000"/>
                </a:schemeClr>
              </a:buClr>
              <a:buFont typeface="Wingdings" panose="05000000000000000000" pitchFamily="2" charset="2"/>
              <a:buChar char="v"/>
            </a:pPr>
            <a:r>
              <a:rPr lang="en-US" sz="1700" dirty="0" smtClean="0"/>
              <a:t>Major </a:t>
            </a:r>
            <a:r>
              <a:rPr lang="en-US" sz="1700" dirty="0"/>
              <a:t>competitors</a:t>
            </a:r>
          </a:p>
          <a:p>
            <a:pPr marL="863600" indent="-406400">
              <a:buClr>
                <a:schemeClr val="accent6">
                  <a:lumMod val="50000"/>
                </a:schemeClr>
              </a:buClr>
              <a:buFont typeface="Wingdings" panose="05000000000000000000" pitchFamily="2" charset="2"/>
              <a:buChar char="v"/>
            </a:pPr>
            <a:r>
              <a:rPr lang="en-US" sz="1700" dirty="0" smtClean="0"/>
              <a:t>Trends </a:t>
            </a:r>
            <a:r>
              <a:rPr lang="en-US" sz="1700" dirty="0"/>
              <a:t>in the market</a:t>
            </a:r>
          </a:p>
          <a:p>
            <a:pPr marL="863600" indent="-406400">
              <a:buClr>
                <a:schemeClr val="accent6">
                  <a:lumMod val="50000"/>
                </a:schemeClr>
              </a:buClr>
              <a:buFont typeface="Wingdings" panose="05000000000000000000" pitchFamily="2" charset="2"/>
              <a:buChar char="v"/>
            </a:pPr>
            <a:r>
              <a:rPr lang="en-US" sz="1700" dirty="0" smtClean="0"/>
              <a:t>Economic </a:t>
            </a:r>
            <a:r>
              <a:rPr lang="en-US" sz="1700" dirty="0"/>
              <a:t>conditions</a:t>
            </a:r>
          </a:p>
          <a:p>
            <a:pPr marL="863600" indent="-406400">
              <a:buClr>
                <a:schemeClr val="accent6">
                  <a:lumMod val="50000"/>
                </a:schemeClr>
              </a:buClr>
              <a:buFont typeface="Wingdings" panose="05000000000000000000" pitchFamily="2" charset="2"/>
              <a:buChar char="v"/>
            </a:pPr>
            <a:r>
              <a:rPr lang="en-US" sz="1700" dirty="0" smtClean="0"/>
              <a:t>Any </a:t>
            </a:r>
            <a:r>
              <a:rPr lang="en-US" sz="1700" dirty="0"/>
              <a:t>other relevant SLEPT factors. SLEPT stands for: Social, Legal, Economic, Political, Technological.</a:t>
            </a:r>
          </a:p>
          <a:p>
            <a:pPr marL="457200" indent="-457200">
              <a:buClr>
                <a:schemeClr val="accent6">
                  <a:lumMod val="50000"/>
                </a:schemeClr>
              </a:buClr>
              <a:buFont typeface="Wingdings 3" panose="05040102010807070707" pitchFamily="18" charset="2"/>
              <a:buChar char=""/>
            </a:pPr>
            <a:r>
              <a:rPr lang="en-US" sz="1700" dirty="0"/>
              <a:t>It is an acronym commonly used to embrace all aspects of the business environment.</a:t>
            </a:r>
          </a:p>
          <a:p>
            <a:pPr marL="457200" indent="-457200">
              <a:buClr>
                <a:schemeClr val="accent6">
                  <a:lumMod val="50000"/>
                </a:schemeClr>
              </a:buClr>
              <a:buFont typeface="Wingdings 3" panose="05040102010807070707" pitchFamily="18" charset="2"/>
              <a:buChar char=""/>
            </a:pPr>
            <a:r>
              <a:rPr lang="en-US" sz="1700" b="1" dirty="0"/>
              <a:t>R</a:t>
            </a:r>
            <a:r>
              <a:rPr lang="en-US" sz="1700" dirty="0"/>
              <a:t> stands for resources.</a:t>
            </a:r>
          </a:p>
          <a:p>
            <a:pPr marL="457200" indent="-457200">
              <a:buClr>
                <a:schemeClr val="accent6">
                  <a:lumMod val="50000"/>
                </a:schemeClr>
              </a:buClr>
              <a:buFont typeface="Wingdings 3" panose="05040102010807070707" pitchFamily="18" charset="2"/>
              <a:buChar char=""/>
            </a:pPr>
            <a:r>
              <a:rPr lang="en-US" sz="1700" dirty="0"/>
              <a:t>The E above asks you to look at factors which are beyond the business’s control – these apply to all </a:t>
            </a:r>
            <a:r>
              <a:rPr lang="en-US" sz="1700" dirty="0" smtClean="0"/>
              <a:t>firms in </a:t>
            </a:r>
            <a:r>
              <a:rPr lang="en-US" sz="1700" dirty="0"/>
              <a:t>the market. Resources are factors which are specific to the business and are not available to </a:t>
            </a:r>
            <a:r>
              <a:rPr lang="en-US" sz="1700" dirty="0" smtClean="0"/>
              <a:t>all firms</a:t>
            </a:r>
            <a:r>
              <a:rPr lang="en-US" sz="1700" dirty="0"/>
              <a:t>… the opposite. Using resources effectively can give a firm a source of competitive advantage. </a:t>
            </a:r>
            <a:r>
              <a:rPr lang="en-US" sz="1700" dirty="0" smtClean="0"/>
              <a:t>This means </a:t>
            </a:r>
            <a:r>
              <a:rPr lang="en-US" sz="1700" dirty="0"/>
              <a:t>a way to gain customers over competitors. Resources could include:</a:t>
            </a:r>
          </a:p>
          <a:p>
            <a:pPr marL="863600" indent="-406400">
              <a:buClr>
                <a:schemeClr val="accent6">
                  <a:lumMod val="50000"/>
                </a:schemeClr>
              </a:buClr>
              <a:buFont typeface="Wingdings" panose="05000000000000000000" pitchFamily="2" charset="2"/>
              <a:buChar char="v"/>
            </a:pPr>
            <a:r>
              <a:rPr lang="en-US" sz="1700" dirty="0" smtClean="0"/>
              <a:t>Special </a:t>
            </a:r>
            <a:r>
              <a:rPr lang="en-US" sz="1700" dirty="0"/>
              <a:t>staff skills and expertise</a:t>
            </a:r>
          </a:p>
          <a:p>
            <a:pPr marL="863600" indent="-406400">
              <a:buClr>
                <a:schemeClr val="accent6">
                  <a:lumMod val="50000"/>
                </a:schemeClr>
              </a:buClr>
              <a:buFont typeface="Wingdings" panose="05000000000000000000" pitchFamily="2" charset="2"/>
              <a:buChar char="v"/>
            </a:pPr>
            <a:r>
              <a:rPr lang="en-US" sz="1700" dirty="0" smtClean="0"/>
              <a:t>Money </a:t>
            </a:r>
            <a:r>
              <a:rPr lang="en-US" sz="1700" dirty="0"/>
              <a:t>in the bank</a:t>
            </a:r>
          </a:p>
          <a:p>
            <a:pPr marL="863600" indent="-406400">
              <a:buClr>
                <a:schemeClr val="accent6">
                  <a:lumMod val="50000"/>
                </a:schemeClr>
              </a:buClr>
              <a:buFont typeface="Wingdings" panose="05000000000000000000" pitchFamily="2" charset="2"/>
              <a:buChar char="v"/>
            </a:pPr>
            <a:r>
              <a:rPr lang="en-US" sz="1700" dirty="0" smtClean="0"/>
              <a:t>A </a:t>
            </a:r>
            <a:r>
              <a:rPr lang="en-US" sz="1700" dirty="0"/>
              <a:t>good reputation</a:t>
            </a:r>
          </a:p>
          <a:p>
            <a:pPr marL="863600" indent="-406400">
              <a:buClr>
                <a:schemeClr val="accent6">
                  <a:lumMod val="50000"/>
                </a:schemeClr>
              </a:buClr>
              <a:buFont typeface="Wingdings" panose="05000000000000000000" pitchFamily="2" charset="2"/>
              <a:buChar char="v"/>
            </a:pPr>
            <a:r>
              <a:rPr lang="en-US" sz="1700" dirty="0" smtClean="0"/>
              <a:t>Strong </a:t>
            </a:r>
            <a:r>
              <a:rPr lang="en-US" sz="1700" dirty="0"/>
              <a:t>brands</a:t>
            </a:r>
          </a:p>
          <a:p>
            <a:pPr marL="863600" indent="-406400">
              <a:buClr>
                <a:schemeClr val="accent6">
                  <a:lumMod val="50000"/>
                </a:schemeClr>
              </a:buClr>
              <a:buFont typeface="Wingdings" panose="05000000000000000000" pitchFamily="2" charset="2"/>
              <a:buChar char="v"/>
            </a:pPr>
            <a:r>
              <a:rPr lang="en-US" sz="1700" dirty="0" smtClean="0"/>
              <a:t>A </a:t>
            </a:r>
            <a:r>
              <a:rPr lang="en-US" sz="1700" dirty="0"/>
              <a:t>secure customer base</a:t>
            </a:r>
          </a:p>
          <a:p>
            <a:pPr marL="863600" indent="-406400">
              <a:buClr>
                <a:schemeClr val="accent6">
                  <a:lumMod val="50000"/>
                </a:schemeClr>
              </a:buClr>
              <a:buFont typeface="Wingdings" panose="05000000000000000000" pitchFamily="2" charset="2"/>
              <a:buChar char="v"/>
            </a:pPr>
            <a:r>
              <a:rPr lang="en-US" sz="1700" dirty="0" smtClean="0"/>
              <a:t>Access </a:t>
            </a:r>
            <a:r>
              <a:rPr lang="en-US" sz="1700" dirty="0"/>
              <a:t>to particularly high quality raw materials, or to low cost materials.</a:t>
            </a:r>
          </a:p>
        </p:txBody>
      </p:sp>
      <p:sp>
        <p:nvSpPr>
          <p:cNvPr id="6"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1674498760"/>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7272808" cy="5586145"/>
          </a:xfrm>
          <a:prstGeom prst="rect">
            <a:avLst/>
          </a:prstGeom>
        </p:spPr>
        <p:txBody>
          <a:bodyPr wrap="square">
            <a:spAutoFit/>
          </a:bodyPr>
          <a:lstStyle/>
          <a:p>
            <a:pPr>
              <a:buClr>
                <a:schemeClr val="accent6">
                  <a:lumMod val="50000"/>
                </a:schemeClr>
              </a:buClr>
            </a:pPr>
            <a:r>
              <a:rPr lang="en-US" sz="2100" b="1" dirty="0">
                <a:solidFill>
                  <a:srgbClr val="002060"/>
                </a:solidFill>
              </a:rPr>
              <a:t>Fixing the heating</a:t>
            </a:r>
          </a:p>
          <a:p>
            <a:pPr marL="360363" indent="-360363">
              <a:buClr>
                <a:schemeClr val="accent6">
                  <a:lumMod val="50000"/>
                </a:schemeClr>
              </a:buClr>
              <a:buFont typeface="Wingdings 3" panose="05040102010807070707" pitchFamily="18" charset="2"/>
              <a:buChar char=""/>
            </a:pPr>
            <a:r>
              <a:rPr lang="en-US" sz="2100" dirty="0">
                <a:solidFill>
                  <a:srgbClr val="002060"/>
                </a:solidFill>
              </a:rPr>
              <a:t>Pete Wilson is a gasman or more correctly he was a gasman, a self-employed heating engineer. Having been made redundant by one of the large suppliers Pete spent half his redundancy money on a new van and half on a training course to upgrade his skills.</a:t>
            </a:r>
          </a:p>
          <a:p>
            <a:pPr marL="360363" indent="-360363">
              <a:buClr>
                <a:schemeClr val="accent6">
                  <a:lumMod val="50000"/>
                </a:schemeClr>
              </a:buClr>
              <a:buFont typeface="Wingdings 3" panose="05040102010807070707" pitchFamily="18" charset="2"/>
              <a:buChar char=""/>
            </a:pPr>
            <a:r>
              <a:rPr lang="en-US" sz="2100" dirty="0">
                <a:solidFill>
                  <a:srgbClr val="002060"/>
                </a:solidFill>
              </a:rPr>
              <a:t>Pete started up as a sole trader and with contacts already established in the area, and with the gift of the gab, he soon found customers. He was good at his job and orders poured in. Pete found himself working a 7-day week, 12 hours a day. He was prepared to do this for a period of time to get his business a good reputation.</a:t>
            </a:r>
          </a:p>
          <a:p>
            <a:pPr marL="360363" indent="-360363">
              <a:buClr>
                <a:schemeClr val="accent6">
                  <a:lumMod val="50000"/>
                </a:schemeClr>
              </a:buClr>
              <a:buFont typeface="Wingdings 3" panose="05040102010807070707" pitchFamily="18" charset="2"/>
              <a:buChar char=""/>
            </a:pPr>
            <a:r>
              <a:rPr lang="en-US" sz="2100" dirty="0">
                <a:solidFill>
                  <a:srgbClr val="002060"/>
                </a:solidFill>
              </a:rPr>
              <a:t>With a full order book Pete was feeling good. He got his girlfriend to invoice clients with a 30 day credit period. Unfortunately she did not have the time to do this immediately so sometimes customers were getting up to two months credit</a:t>
            </a:r>
            <a:r>
              <a:rPr lang="en-US" sz="2100" dirty="0" smtClean="0">
                <a:solidFill>
                  <a:srgbClr val="002060"/>
                </a:solidFill>
              </a:rPr>
              <a:t>.</a:t>
            </a:r>
            <a:endParaRPr lang="en-US" sz="2100" dirty="0">
              <a:solidFill>
                <a:srgbClr val="002060"/>
              </a:solidFill>
            </a:endParaRPr>
          </a:p>
        </p:txBody>
      </p:sp>
      <p:sp>
        <p:nvSpPr>
          <p:cNvPr id="6" name="Title 1"/>
          <p:cNvSpPr>
            <a:spLocks noGrp="1"/>
          </p:cNvSpPr>
          <p:nvPr>
            <p:ph type="title"/>
          </p:nvPr>
        </p:nvSpPr>
        <p:spPr>
          <a:xfrm>
            <a:off x="35496" y="72008"/>
            <a:ext cx="7704856" cy="548680"/>
          </a:xfrm>
        </p:spPr>
        <p:txBody>
          <a:bodyPr>
            <a:noAutofit/>
          </a:bodyPr>
          <a:lstStyle/>
          <a:p>
            <a:r>
              <a:rPr lang="en-GB" sz="3800" dirty="0" smtClean="0"/>
              <a:t>14.1 </a:t>
            </a:r>
            <a:r>
              <a:rPr lang="en-GB" sz="3800" dirty="0"/>
              <a:t>– </a:t>
            </a:r>
            <a:r>
              <a:rPr lang="en-GB" sz="3800" dirty="0" smtClean="0"/>
              <a:t>Cash Flow and Working Capital</a:t>
            </a:r>
            <a:endParaRPr lang="en-GB" sz="3800" dirty="0"/>
          </a:p>
        </p:txBody>
      </p:sp>
      <p:sp>
        <p:nvSpPr>
          <p:cNvPr id="5" name="Round Same Side Corner Rectangle 4">
            <a:hlinkClick r:id="" action="ppaction://noaction"/>
          </p:cNvPr>
          <p:cNvSpPr/>
          <p:nvPr/>
        </p:nvSpPr>
        <p:spPr>
          <a:xfrm>
            <a:off x="7092280" y="661070"/>
            <a:ext cx="648072"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72</a:t>
            </a:r>
            <a:endParaRPr lang="en-GB" sz="1100" b="1" dirty="0">
              <a:latin typeface="Arial" panose="020B0604020202020204" pitchFamily="34" charset="0"/>
              <a:cs typeface="Arial" panose="020B0604020202020204" pitchFamily="34" charset="0"/>
            </a:endParaRPr>
          </a:p>
        </p:txBody>
      </p:sp>
      <p:pic>
        <p:nvPicPr>
          <p:cNvPr id="14348" name="Picture 12" descr="Image result for plumbe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9873"/>
          <a:stretch/>
        </p:blipFill>
        <p:spPr bwMode="auto">
          <a:xfrm>
            <a:off x="7524328" y="1124744"/>
            <a:ext cx="1296144" cy="958472"/>
          </a:xfrm>
          <a:prstGeom prst="rect">
            <a:avLst/>
          </a:prstGeom>
          <a:noFill/>
          <a:extLst>
            <a:ext uri="{909E8E84-426E-40DD-AFC4-6F175D3DCCD1}">
              <a14:hiddenFill xmlns:a14="http://schemas.microsoft.com/office/drawing/2010/main">
                <a:solidFill>
                  <a:srgbClr val="FFFFFF"/>
                </a:solidFill>
              </a14:hiddenFill>
            </a:ext>
          </a:extLst>
        </p:spPr>
      </p:pic>
      <p:pic>
        <p:nvPicPr>
          <p:cNvPr id="14352" name="Picture 16" descr="Image result for plumbi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24328" y="2204864"/>
            <a:ext cx="1271984" cy="684790"/>
          </a:xfrm>
          <a:prstGeom prst="rect">
            <a:avLst/>
          </a:prstGeom>
          <a:noFill/>
          <a:extLst>
            <a:ext uri="{909E8E84-426E-40DD-AFC4-6F175D3DCCD1}">
              <a14:hiddenFill xmlns:a14="http://schemas.microsoft.com/office/drawing/2010/main">
                <a:solidFill>
                  <a:srgbClr val="FFFFFF"/>
                </a:solidFill>
              </a14:hiddenFill>
            </a:ext>
          </a:extLst>
        </p:spPr>
      </p:pic>
      <p:pic>
        <p:nvPicPr>
          <p:cNvPr id="14354" name="Picture 18" descr="Image result for trade credi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524328" y="3011303"/>
            <a:ext cx="1296144" cy="838682"/>
          </a:xfrm>
          <a:prstGeom prst="rect">
            <a:avLst/>
          </a:prstGeom>
          <a:noFill/>
          <a:extLst>
            <a:ext uri="{909E8E84-426E-40DD-AFC4-6F175D3DCCD1}">
              <a14:hiddenFill xmlns:a14="http://schemas.microsoft.com/office/drawing/2010/main">
                <a:solidFill>
                  <a:srgbClr val="FFFFFF"/>
                </a:solidFill>
              </a14:hiddenFill>
            </a:ext>
          </a:extLst>
        </p:spPr>
      </p:pic>
      <p:pic>
        <p:nvPicPr>
          <p:cNvPr id="14356" name="Picture 20" descr="Image result for trade credit"/>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5038" t="1921" r="5038" b="2457"/>
          <a:stretch/>
        </p:blipFill>
        <p:spPr bwMode="auto">
          <a:xfrm>
            <a:off x="7524328" y="3926237"/>
            <a:ext cx="1296144" cy="1342025"/>
          </a:xfrm>
          <a:prstGeom prst="rect">
            <a:avLst/>
          </a:prstGeom>
          <a:noFill/>
          <a:extLst>
            <a:ext uri="{909E8E84-426E-40DD-AFC4-6F175D3DCCD1}">
              <a14:hiddenFill xmlns:a14="http://schemas.microsoft.com/office/drawing/2010/main">
                <a:solidFill>
                  <a:srgbClr val="FFFFFF"/>
                </a:solidFill>
              </a14:hiddenFill>
            </a:ext>
          </a:extLst>
        </p:spPr>
      </p:pic>
      <p:pic>
        <p:nvPicPr>
          <p:cNvPr id="14358" name="Picture 22" descr="Image result for trade credit"/>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524328" y="5406929"/>
            <a:ext cx="1296144" cy="9023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6225713"/>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68952" cy="5690789"/>
          </a:xfrm>
          <a:prstGeom prst="rect">
            <a:avLst/>
          </a:prstGeom>
        </p:spPr>
        <p:txBody>
          <a:bodyPr wrap="square">
            <a:spAutoFit/>
          </a:bodyPr>
          <a:lstStyle/>
          <a:p>
            <a:pPr marL="360363" indent="-360363">
              <a:buClr>
                <a:schemeClr val="accent6">
                  <a:lumMod val="50000"/>
                </a:schemeClr>
              </a:buClr>
              <a:buFont typeface="Wingdings 3" panose="05040102010807070707" pitchFamily="18" charset="2"/>
              <a:buChar char=""/>
            </a:pPr>
            <a:r>
              <a:rPr lang="en-US" sz="2140" dirty="0" smtClean="0">
                <a:solidFill>
                  <a:srgbClr val="002060"/>
                </a:solidFill>
              </a:rPr>
              <a:t>In </a:t>
            </a:r>
            <a:r>
              <a:rPr lang="en-US" sz="2140" dirty="0">
                <a:solidFill>
                  <a:srgbClr val="002060"/>
                </a:solidFill>
              </a:rPr>
              <a:t>the meantime, Pete, because he had no trading track record, had to pay up front for his materials. His cash flow situation became desperate but he managed to secure overdraft facilities on the basis that he had plenty of orders. </a:t>
            </a:r>
            <a:endParaRPr lang="en-US" sz="2140" dirty="0" smtClean="0">
              <a:solidFill>
                <a:srgbClr val="002060"/>
              </a:solidFill>
            </a:endParaRPr>
          </a:p>
          <a:p>
            <a:pPr marL="360363" indent="-360363">
              <a:buClr>
                <a:schemeClr val="accent6">
                  <a:lumMod val="50000"/>
                </a:schemeClr>
              </a:buClr>
              <a:buFont typeface="Wingdings 3" panose="05040102010807070707" pitchFamily="18" charset="2"/>
              <a:buChar char=""/>
            </a:pPr>
            <a:r>
              <a:rPr lang="en-US" sz="2140" dirty="0" smtClean="0">
                <a:solidFill>
                  <a:srgbClr val="002060"/>
                </a:solidFill>
              </a:rPr>
              <a:t>Money </a:t>
            </a:r>
            <a:r>
              <a:rPr lang="en-US" sz="2140" dirty="0">
                <a:solidFill>
                  <a:srgbClr val="002060"/>
                </a:solidFill>
              </a:rPr>
              <a:t>came in slowly, a couple of customers never paid him at all, and he soon reached the upper end of his overdraft limit. He had no cash to pay suppliers, neither could he repay his borrowings and he went bust. Pete's experience is a cautionary tale to all those seeking to open their own business.</a:t>
            </a:r>
          </a:p>
          <a:p>
            <a:pPr>
              <a:buClr>
                <a:schemeClr val="accent6">
                  <a:lumMod val="50000"/>
                </a:schemeClr>
              </a:buClr>
            </a:pPr>
            <a:r>
              <a:rPr lang="en-US" sz="2140" b="1" dirty="0">
                <a:solidFill>
                  <a:srgbClr val="FF0000"/>
                </a:solidFill>
              </a:rPr>
              <a:t>Questions</a:t>
            </a:r>
          </a:p>
          <a:p>
            <a:pPr marL="457200" indent="-457200">
              <a:buClr>
                <a:schemeClr val="accent6">
                  <a:lumMod val="50000"/>
                </a:schemeClr>
              </a:buClr>
              <a:buFont typeface="+mj-lt"/>
              <a:buAutoNum type="arabicPeriod"/>
            </a:pPr>
            <a:r>
              <a:rPr lang="en-US" sz="2140" dirty="0" smtClean="0">
                <a:solidFill>
                  <a:srgbClr val="FF0000"/>
                </a:solidFill>
              </a:rPr>
              <a:t>Why </a:t>
            </a:r>
            <a:r>
              <a:rPr lang="en-US" sz="2140" dirty="0">
                <a:solidFill>
                  <a:srgbClr val="FF0000"/>
                </a:solidFill>
              </a:rPr>
              <a:t>were Pete's suppliers unwilling to give him credit?</a:t>
            </a:r>
          </a:p>
          <a:p>
            <a:pPr marL="457200" indent="-457200">
              <a:buClr>
                <a:schemeClr val="accent6">
                  <a:lumMod val="50000"/>
                </a:schemeClr>
              </a:buClr>
              <a:buFont typeface="+mj-lt"/>
              <a:buAutoNum type="arabicPeriod"/>
            </a:pPr>
            <a:r>
              <a:rPr lang="en-US" sz="2140" dirty="0" smtClean="0">
                <a:solidFill>
                  <a:srgbClr val="FF0000"/>
                </a:solidFill>
              </a:rPr>
              <a:t>What </a:t>
            </a:r>
            <a:r>
              <a:rPr lang="en-US" sz="2140" dirty="0">
                <a:solidFill>
                  <a:srgbClr val="FF0000"/>
                </a:solidFill>
              </a:rPr>
              <a:t>would be the implications for the bank if it had increased Pete's overdraft?</a:t>
            </a:r>
          </a:p>
          <a:p>
            <a:pPr marL="457200" indent="-457200">
              <a:buClr>
                <a:schemeClr val="accent6">
                  <a:lumMod val="50000"/>
                </a:schemeClr>
              </a:buClr>
              <a:buFont typeface="+mj-lt"/>
              <a:buAutoNum type="arabicPeriod"/>
            </a:pPr>
            <a:r>
              <a:rPr lang="en-US" sz="2140" dirty="0" smtClean="0">
                <a:solidFill>
                  <a:srgbClr val="FF0000"/>
                </a:solidFill>
              </a:rPr>
              <a:t>Being </a:t>
            </a:r>
            <a:r>
              <a:rPr lang="en-US" sz="2140" dirty="0">
                <a:solidFill>
                  <a:srgbClr val="FF0000"/>
                </a:solidFill>
              </a:rPr>
              <a:t>a sole trader means being the only owner of a business but it doesn't necessarily mean being the only worker in a business. Should Pete have employed someone to run the clerical side of the business? Explain your answer</a:t>
            </a:r>
            <a:r>
              <a:rPr lang="en-US" sz="2140" dirty="0" smtClean="0">
                <a:solidFill>
                  <a:srgbClr val="FF0000"/>
                </a:solidFill>
              </a:rPr>
              <a:t>.</a:t>
            </a:r>
            <a:endParaRPr lang="en-US" sz="2140" dirty="0">
              <a:solidFill>
                <a:srgbClr val="FF0000"/>
              </a:solidFill>
            </a:endParaRPr>
          </a:p>
        </p:txBody>
      </p:sp>
      <p:sp>
        <p:nvSpPr>
          <p:cNvPr id="6" name="Title 1"/>
          <p:cNvSpPr>
            <a:spLocks noGrp="1"/>
          </p:cNvSpPr>
          <p:nvPr>
            <p:ph type="title"/>
          </p:nvPr>
        </p:nvSpPr>
        <p:spPr>
          <a:xfrm>
            <a:off x="35496" y="72008"/>
            <a:ext cx="7704856" cy="548680"/>
          </a:xfrm>
        </p:spPr>
        <p:txBody>
          <a:bodyPr>
            <a:noAutofit/>
          </a:bodyPr>
          <a:lstStyle/>
          <a:p>
            <a:r>
              <a:rPr lang="en-GB" sz="3800" dirty="0" smtClean="0"/>
              <a:t>14.1 </a:t>
            </a:r>
            <a:r>
              <a:rPr lang="en-GB" sz="3800" dirty="0"/>
              <a:t>– </a:t>
            </a:r>
            <a:r>
              <a:rPr lang="en-GB" sz="3800" dirty="0" smtClean="0"/>
              <a:t>Cash Flow and Working Capital</a:t>
            </a:r>
            <a:endParaRPr lang="en-GB" sz="3800" dirty="0"/>
          </a:p>
        </p:txBody>
      </p:sp>
      <p:sp>
        <p:nvSpPr>
          <p:cNvPr id="5" name="Round Same Side Corner Rectangle 4">
            <a:hlinkClick r:id="" action="ppaction://noaction"/>
          </p:cNvPr>
          <p:cNvSpPr/>
          <p:nvPr/>
        </p:nvSpPr>
        <p:spPr>
          <a:xfrm>
            <a:off x="7092280" y="661070"/>
            <a:ext cx="648072"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72</a:t>
            </a:r>
            <a:endParaRPr lang="en-GB" sz="11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21689961"/>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76DD945F-B7B0-4691-A0D0-E2EAD6DA23B3}">
  <ds:schemaRefs>
    <ds:schemaRef ds:uri="http://www.w3.org/XML/1998/namespace"/>
    <ds:schemaRef ds:uri="http://purl.org/dc/terms/"/>
    <ds:schemaRef ds:uri="http://purl.org/dc/dcmitype/"/>
    <ds:schemaRef ds:uri="http://purl.org/dc/elements/1.1/"/>
    <ds:schemaRef ds:uri="http://schemas.microsoft.com/office/2006/documentManagement/types"/>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3.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
  <TotalTime>64408</TotalTime>
  <Words>7485</Words>
  <Application>Microsoft Office PowerPoint</Application>
  <PresentationFormat>On-screen Show (4:3)</PresentationFormat>
  <Paragraphs>507</Paragraphs>
  <Slides>49</Slides>
  <Notes>49</Notes>
  <HiddenSlides>0</HiddenSlides>
  <MMClips>1</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49</vt:i4>
      </vt:variant>
    </vt:vector>
  </HeadingPairs>
  <TitlesOfParts>
    <vt:vector size="60" baseType="lpstr">
      <vt:lpstr>Arial</vt:lpstr>
      <vt:lpstr>Calibri</vt:lpstr>
      <vt:lpstr>Lucida Sans Unicode</vt:lpstr>
      <vt:lpstr>MyriadPro-Bold</vt:lpstr>
      <vt:lpstr>MyriadPro-BoldIt</vt:lpstr>
      <vt:lpstr>Segoe UI</vt:lpstr>
      <vt:lpstr>Verdana</vt:lpstr>
      <vt:lpstr>Wingdings</vt:lpstr>
      <vt:lpstr>Wingdings 2</vt:lpstr>
      <vt:lpstr>Wingdings 3</vt:lpstr>
      <vt:lpstr>Enderoth</vt:lpstr>
      <vt:lpstr>PowerPoint Presentation</vt:lpstr>
      <vt:lpstr>1 – New Business Ideas - Expectations</vt:lpstr>
      <vt:lpstr>1 – New Business Ideas - Weighing</vt:lpstr>
      <vt:lpstr>1 – Answering Exam-Style Questions</vt:lpstr>
      <vt:lpstr>1 – Answering Exam-Style Questions</vt:lpstr>
      <vt:lpstr>1 – Answering Exam-Style Questions</vt:lpstr>
      <vt:lpstr>1 – Answering Exam-Style Questions</vt:lpstr>
      <vt:lpstr>14.1 – Cash Flow and Working Capital</vt:lpstr>
      <vt:lpstr>14.1 – Cash Flow and Working Capital</vt:lpstr>
      <vt:lpstr>14.1 – Cash Flow and Working Capital</vt:lpstr>
      <vt:lpstr>14.1 – How Much Working Capital is Needed</vt:lpstr>
      <vt:lpstr>14.1 – How Much Working Capital is Needed</vt:lpstr>
      <vt:lpstr>14.1 – How Much Working Capital is Needed</vt:lpstr>
      <vt:lpstr>14.1 – Working capital in the accounts</vt:lpstr>
      <vt:lpstr>14.1 – Working capital in the accounts</vt:lpstr>
      <vt:lpstr>14.1 – Working capital in the accounts</vt:lpstr>
      <vt:lpstr>14.1 – Working capital – How Problems Develop</vt:lpstr>
      <vt:lpstr>14.1 – Working capital – How Problems Develop</vt:lpstr>
      <vt:lpstr>14.2 – Contingency Finance Planning</vt:lpstr>
      <vt:lpstr>14.2 – Contingency Finance Planning</vt:lpstr>
      <vt:lpstr>14.2 – Contingency Finance Planning</vt:lpstr>
      <vt:lpstr>14.2 – Contingency Planning - Factoring</vt:lpstr>
      <vt:lpstr>14.3 – Loans or Overdrafts?</vt:lpstr>
      <vt:lpstr>14.3 – Loans or Overdrafts?</vt:lpstr>
      <vt:lpstr>14.3 – Loans</vt:lpstr>
      <vt:lpstr>14.3 – Loans</vt:lpstr>
      <vt:lpstr>14.3 – Loans</vt:lpstr>
      <vt:lpstr>14.4 - Holding Appropriate Levels of Stock</vt:lpstr>
      <vt:lpstr>14.4 - Holding Appropriate Levels of Stock</vt:lpstr>
      <vt:lpstr>14.4 - Holding Appropriate Levels of Stock</vt:lpstr>
      <vt:lpstr>14 – Exam Questions – January 2014</vt:lpstr>
      <vt:lpstr>14 – Exam Questions – January 2014</vt:lpstr>
      <vt:lpstr>14 – Exam Questions – January 2014</vt:lpstr>
      <vt:lpstr>14 – Exam Questions – January 2014</vt:lpstr>
      <vt:lpstr>14 – Exam Questions – January 2014</vt:lpstr>
      <vt:lpstr>14 – Exam Questions – January 2014</vt:lpstr>
      <vt:lpstr>14 – Exam Questions – June 2014</vt:lpstr>
      <vt:lpstr>14 – Exam Questions – June 2014</vt:lpstr>
      <vt:lpstr>14 – Exam Questions – June 2014</vt:lpstr>
      <vt:lpstr>14 – Exam Questions – June 2014</vt:lpstr>
      <vt:lpstr>14 – Exam Questions – June 2014</vt:lpstr>
      <vt:lpstr>14 – Exam Questions – June 2014</vt:lpstr>
      <vt:lpstr>3 – Exam Questions – January 2016</vt:lpstr>
      <vt:lpstr>14 – Exam Questions – January 2016</vt:lpstr>
      <vt:lpstr>14 – Exam Questions – January 2016</vt:lpstr>
      <vt:lpstr>14 – Exam Questions – January 2016</vt:lpstr>
      <vt:lpstr>14 – Exam Questions – June 2015</vt:lpstr>
      <vt:lpstr>3 – Exam Questions – January 2014</vt:lpstr>
      <vt:lpstr>14 – Exam Questions – January 2016</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14 – Managing Working Capital</dc:title>
  <dc:subject>eBusiness</dc:subject>
  <dc:creator>Enderoth</dc:creator>
  <cp:lastModifiedBy>Stephen Rafferty</cp:lastModifiedBy>
  <cp:revision>2199</cp:revision>
  <cp:lastPrinted>2014-01-22T18:25:48Z</cp:lastPrinted>
  <dcterms:created xsi:type="dcterms:W3CDTF">2008-03-12T11:01:44Z</dcterms:created>
  <dcterms:modified xsi:type="dcterms:W3CDTF">2018-08-02T18:05:32Z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